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34"/>
  </p:notesMasterIdLst>
  <p:handoutMasterIdLst>
    <p:handoutMasterId r:id="rId35"/>
  </p:handoutMasterIdLst>
  <p:sldIdLst>
    <p:sldId id="579" r:id="rId2"/>
    <p:sldId id="569" r:id="rId3"/>
    <p:sldId id="609" r:id="rId4"/>
    <p:sldId id="664" r:id="rId5"/>
    <p:sldId id="661" r:id="rId6"/>
    <p:sldId id="662" r:id="rId7"/>
    <p:sldId id="656" r:id="rId8"/>
    <p:sldId id="563" r:id="rId9"/>
    <p:sldId id="658" r:id="rId10"/>
    <p:sldId id="669" r:id="rId11"/>
    <p:sldId id="670" r:id="rId12"/>
    <p:sldId id="571" r:id="rId13"/>
    <p:sldId id="587" r:id="rId14"/>
    <p:sldId id="666" r:id="rId15"/>
    <p:sldId id="588" r:id="rId16"/>
    <p:sldId id="667" r:id="rId17"/>
    <p:sldId id="589" r:id="rId18"/>
    <p:sldId id="671" r:id="rId19"/>
    <p:sldId id="590" r:id="rId20"/>
    <p:sldId id="673" r:id="rId21"/>
    <p:sldId id="674" r:id="rId22"/>
    <p:sldId id="675" r:id="rId23"/>
    <p:sldId id="678" r:id="rId24"/>
    <p:sldId id="623" r:id="rId25"/>
    <p:sldId id="627" r:id="rId26"/>
    <p:sldId id="298" r:id="rId27"/>
    <p:sldId id="547" r:id="rId28"/>
    <p:sldId id="551" r:id="rId29"/>
    <p:sldId id="484" r:id="rId30"/>
    <p:sldId id="549" r:id="rId31"/>
    <p:sldId id="566" r:id="rId32"/>
    <p:sldId id="672" r:id="rId3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79"/>
            <p14:sldId id="569"/>
            <p14:sldId id="609"/>
            <p14:sldId id="664"/>
            <p14:sldId id="661"/>
            <p14:sldId id="662"/>
            <p14:sldId id="656"/>
            <p14:sldId id="563"/>
            <p14:sldId id="658"/>
            <p14:sldId id="669"/>
            <p14:sldId id="670"/>
            <p14:sldId id="571"/>
            <p14:sldId id="587"/>
            <p14:sldId id="666"/>
            <p14:sldId id="588"/>
            <p14:sldId id="667"/>
            <p14:sldId id="589"/>
            <p14:sldId id="671"/>
            <p14:sldId id="590"/>
            <p14:sldId id="673"/>
            <p14:sldId id="674"/>
            <p14:sldId id="675"/>
            <p14:sldId id="678"/>
            <p14:sldId id="623"/>
            <p14:sldId id="627"/>
            <p14:sldId id="298"/>
            <p14:sldId id="547"/>
            <p14:sldId id="551"/>
            <p14:sldId id="484"/>
            <p14:sldId id="549"/>
            <p14:sldId id="566"/>
            <p14:sldId id="6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00"/>
    <a:srgbClr val="2076B5"/>
    <a:srgbClr val="0020FF"/>
    <a:srgbClr val="0295FF"/>
    <a:srgbClr val="56D72C"/>
    <a:srgbClr val="FF8CD8"/>
    <a:srgbClr val="FF8B00"/>
    <a:srgbClr val="F0D0D5"/>
    <a:srgbClr val="E3F1D9"/>
    <a:srgbClr val="009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8697" autoAdjust="0"/>
    <p:restoredTop sz="97097" autoAdjust="0"/>
  </p:normalViewPr>
  <p:slideViewPr>
    <p:cSldViewPr>
      <p:cViewPr varScale="1">
        <p:scale>
          <a:sx n="130" d="100"/>
          <a:sy n="130" d="100"/>
        </p:scale>
        <p:origin x="224" y="1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341045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32</a:t>
            </a:fld>
            <a:endParaRPr lang="en-US"/>
          </a:p>
        </p:txBody>
      </p:sp>
    </p:spTree>
    <p:extLst>
      <p:ext uri="{BB962C8B-B14F-4D97-AF65-F5344CB8AC3E}">
        <p14:creationId xmlns:p14="http://schemas.microsoft.com/office/powerpoint/2010/main" val="161998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questions and we collect the ideas on the whiteboard</a:t>
            </a:r>
          </a:p>
        </p:txBody>
      </p:sp>
      <p:sp>
        <p:nvSpPr>
          <p:cNvPr id="4" name="Slide Number Placeholder 3"/>
          <p:cNvSpPr>
            <a:spLocks noGrp="1"/>
          </p:cNvSpPr>
          <p:nvPr>
            <p:ph type="sldNum" sz="quarter" idx="5"/>
          </p:nvPr>
        </p:nvSpPr>
        <p:spPr/>
        <p:txBody>
          <a:bodyPr/>
          <a:lstStyle/>
          <a:p>
            <a:fld id="{99B30722-7DAA-4E93-8206-71F83E275281}" type="slidenum">
              <a:rPr lang="en-US" smtClean="0"/>
              <a:pPr/>
              <a:t>2</a:t>
            </a:fld>
            <a:endParaRPr lang="en-US"/>
          </a:p>
        </p:txBody>
      </p:sp>
    </p:spTree>
    <p:extLst>
      <p:ext uri="{BB962C8B-B14F-4D97-AF65-F5344CB8AC3E}">
        <p14:creationId xmlns:p14="http://schemas.microsoft.com/office/powerpoint/2010/main" val="412434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8</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19</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20</a:t>
            </a:fld>
            <a:endParaRPr lang="en-US"/>
          </a:p>
        </p:txBody>
      </p:sp>
    </p:spTree>
    <p:extLst>
      <p:ext uri="{BB962C8B-B14F-4D97-AF65-F5344CB8AC3E}">
        <p14:creationId xmlns:p14="http://schemas.microsoft.com/office/powerpoint/2010/main" val="2672253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21</a:t>
            </a:fld>
            <a:endParaRPr lang="en-US"/>
          </a:p>
        </p:txBody>
      </p:sp>
    </p:spTree>
    <p:extLst>
      <p:ext uri="{BB962C8B-B14F-4D97-AF65-F5344CB8AC3E}">
        <p14:creationId xmlns:p14="http://schemas.microsoft.com/office/powerpoint/2010/main" val="1216983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92524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23</a:t>
            </a:fld>
            <a:endParaRPr lang="en-US"/>
          </a:p>
        </p:txBody>
      </p:sp>
    </p:spTree>
    <p:extLst>
      <p:ext uri="{BB962C8B-B14F-4D97-AF65-F5344CB8AC3E}">
        <p14:creationId xmlns:p14="http://schemas.microsoft.com/office/powerpoint/2010/main" val="204507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a:t>Bugs are inevitable</a:t>
            </a:r>
          </a:p>
        </p:txBody>
      </p:sp>
      <p:sp>
        <p:nvSpPr>
          <p:cNvPr id="4" name="Slide Number Placeholder 3"/>
          <p:cNvSpPr>
            <a:spLocks noGrp="1"/>
          </p:cNvSpPr>
          <p:nvPr>
            <p:ph type="sldNum" sz="quarter" idx="10"/>
          </p:nvPr>
        </p:nvSpPr>
        <p:spPr/>
        <p:txBody>
          <a:bodyPr/>
          <a:lstStyle/>
          <a:p>
            <a:fld id="{99B30722-7DAA-4E93-8206-71F83E275281}" type="slidenum">
              <a:rPr lang="en-US" smtClean="0"/>
              <a:pPr/>
              <a:t>29</a:t>
            </a:fld>
            <a:endParaRPr lang="en-US"/>
          </a:p>
        </p:txBody>
      </p:sp>
    </p:spTree>
    <p:extLst>
      <p:ext uri="{BB962C8B-B14F-4D97-AF65-F5344CB8AC3E}">
        <p14:creationId xmlns:p14="http://schemas.microsoft.com/office/powerpoint/2010/main" val="22953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ga of a sad pandas chewing on a 5 inches floppy disk on a white background">
            <a:extLst>
              <a:ext uri="{FF2B5EF4-FFF2-40B4-BE49-F238E27FC236}">
                <a16:creationId xmlns:a16="http://schemas.microsoft.com/office/drawing/2014/main" id="{5E18B01C-148E-5B84-701C-F84A1D586A4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145" t="9227" r="4672" b="8990"/>
          <a:stretch/>
        </p:blipFill>
        <p:spPr bwMode="auto">
          <a:xfrm>
            <a:off x="6642448" y="1772816"/>
            <a:ext cx="5405536" cy="49020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260648"/>
            <a:ext cx="10081120" cy="170236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br>
              <a:rPr lang="en-US" sz="5400" dirty="0"/>
            </a:br>
            <a:r>
              <a:rPr lang="en-US" sz="4000" noProof="1"/>
              <a:t>a.k.a. the </a:t>
            </a:r>
            <a:r>
              <a:rPr lang="en-US" sz="4000" dirty="0"/>
              <a:t>Pandas class (but it’s not)</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263352" y="6049067"/>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Tree>
    <p:extLst>
      <p:ext uri="{BB962C8B-B14F-4D97-AF65-F5344CB8AC3E}">
        <p14:creationId xmlns:p14="http://schemas.microsoft.com/office/powerpoint/2010/main" val="40619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Complexity of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10</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Complexity of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12</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13</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3"/>
          <a:stretch>
            <a:fillRect/>
          </a:stretch>
        </p:blipFill>
        <p:spPr>
          <a:xfrm>
            <a:off x="3098800" y="2705100"/>
            <a:ext cx="939800" cy="723900"/>
          </a:xfrm>
          <a:prstGeom prst="rect">
            <a:avLst/>
          </a:prstGeom>
        </p:spPr>
      </p:pic>
      <p:pic>
        <p:nvPicPr>
          <p:cNvPr id="12" name="Picture 11">
            <a:extLst>
              <a:ext uri="{FF2B5EF4-FFF2-40B4-BE49-F238E27FC236}">
                <a16:creationId xmlns:a16="http://schemas.microsoft.com/office/drawing/2014/main" id="{39295DAD-645D-9A2E-BC43-12A0335FC561}"/>
              </a:ext>
            </a:extLst>
          </p:cNvPr>
          <p:cNvPicPr>
            <a:picLocks noChangeAspect="1"/>
          </p:cNvPicPr>
          <p:nvPr/>
        </p:nvPicPr>
        <p:blipFill>
          <a:blip r:embed="rId4"/>
          <a:stretch>
            <a:fillRect/>
          </a:stretch>
        </p:blipFill>
        <p:spPr>
          <a:xfrm>
            <a:off x="7829509" y="1141375"/>
            <a:ext cx="4027131" cy="3825774"/>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
        <p:nvSpPr>
          <p:cNvPr id="13" name="TextBox 12">
            <a:extLst>
              <a:ext uri="{FF2B5EF4-FFF2-40B4-BE49-F238E27FC236}">
                <a16:creationId xmlns:a16="http://schemas.microsoft.com/office/drawing/2014/main" id="{224EC7EF-8784-115E-2A5F-46654D23BA45}"/>
              </a:ext>
            </a:extLst>
          </p:cNvPr>
          <p:cNvSpPr txBox="1"/>
          <p:nvPr/>
        </p:nvSpPr>
        <p:spPr>
          <a:xfrm>
            <a:off x="7106438" y="4221088"/>
            <a:ext cx="3984104" cy="2031325"/>
          </a:xfrm>
          <a:prstGeom prst="rect">
            <a:avLst/>
          </a:prstGeom>
          <a:solidFill>
            <a:srgbClr val="FFFF00"/>
          </a:solidFill>
        </p:spPr>
        <p:txBody>
          <a:bodyPr wrap="square">
            <a:spAutoFit/>
          </a:bodyPr>
          <a:lstStyle/>
          <a:p>
            <a:r>
              <a:rPr lang="en-CH" sz="1800" dirty="0"/>
              <a:t>It’s the exact same code as for lists, but now looking up an element in sets </a:t>
            </a:r>
            <a:br>
              <a:rPr lang="en-CH" sz="1800" dirty="0"/>
            </a:br>
            <a:r>
              <a:rPr lang="en-CH" sz="1800" dirty="0"/>
              <a:t>(</a:t>
            </a:r>
            <a:r>
              <a:rPr lang="en-CH" sz="1800" dirty="0">
                <a:latin typeface="Consolas" panose="020B0609020204030204" pitchFamily="49" charset="0"/>
                <a:cs typeface="Consolas" panose="020B0609020204030204" pitchFamily="49" charset="0"/>
              </a:rPr>
              <a:t>if w in words2</a:t>
            </a:r>
            <a:r>
              <a:rPr lang="en-CH" sz="1800" dirty="0"/>
              <a:t>) takes constant time!</a:t>
            </a:r>
            <a:endParaRPr lang="en-US" sz="1800" dirty="0"/>
          </a:p>
          <a:p>
            <a:r>
              <a:rPr lang="en-US" sz="1800" dirty="0"/>
              <a:t>How could you have known that set lookup is fast? Learning about data structures!   </a:t>
            </a:r>
          </a:p>
        </p:txBody>
      </p:sp>
    </p:spTree>
    <p:extLst>
      <p:ext uri="{BB962C8B-B14F-4D97-AF65-F5344CB8AC3E}">
        <p14:creationId xmlns:p14="http://schemas.microsoft.com/office/powerpoint/2010/main" val="141140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a:bodyPr>
          <a:lstStyle/>
          <a:p>
            <a:r>
              <a:rPr lang="en-CH" dirty="0"/>
              <a:t>Basic information about Python data structures </a:t>
            </a:r>
          </a:p>
        </p:txBody>
      </p:sp>
      <p:sp>
        <p:nvSpPr>
          <p:cNvPr id="3" name="Content Placeholder 2">
            <a:extLst>
              <a:ext uri="{FF2B5EF4-FFF2-40B4-BE49-F238E27FC236}">
                <a16:creationId xmlns:a16="http://schemas.microsoft.com/office/drawing/2014/main" id="{2D1C9F09-D99F-3A5D-7023-18DA5C03B2C6}"/>
              </a:ext>
            </a:extLst>
          </p:cNvPr>
          <p:cNvSpPr>
            <a:spLocks noGrp="1"/>
          </p:cNvSpPr>
          <p:nvPr>
            <p:ph idx="1"/>
          </p:nvPr>
        </p:nvSpPr>
        <p:spPr/>
        <p:txBody>
          <a:bodyPr>
            <a:normAutofit lnSpcReduction="10000"/>
          </a:bodyPr>
          <a:lstStyle/>
          <a:p>
            <a:r>
              <a:rPr lang="en-CH" dirty="0"/>
              <a:t>lists: collection of ordered, arbitrary data</a:t>
            </a:r>
          </a:p>
          <a:p>
            <a:pPr lvl="1"/>
            <a:r>
              <a:rPr lang="en-CH" dirty="0"/>
              <a:t>getting an element by index: </a:t>
            </a:r>
            <a:r>
              <a:rPr lang="en-CH" b="1" dirty="0"/>
              <a:t>O(1)</a:t>
            </a:r>
          </a:p>
          <a:p>
            <a:pPr lvl="1"/>
            <a:r>
              <a:rPr lang="en-CH" dirty="0"/>
              <a:t>appending: </a:t>
            </a:r>
            <a:r>
              <a:rPr lang="en-CH" b="1" dirty="0"/>
              <a:t>O(1)</a:t>
            </a:r>
          </a:p>
          <a:p>
            <a:pPr lvl="1"/>
            <a:r>
              <a:rPr lang="en-CH" dirty="0"/>
              <a:t>inserting an element: </a:t>
            </a:r>
            <a:r>
              <a:rPr lang="en-CH" b="1" dirty="0"/>
              <a:t>O(n)</a:t>
            </a:r>
          </a:p>
          <a:p>
            <a:pPr lvl="1"/>
            <a:r>
              <a:rPr lang="en-CH" dirty="0"/>
              <a:t>sorting: </a:t>
            </a:r>
            <a:r>
              <a:rPr lang="en-CH" b="1" dirty="0"/>
              <a:t>O(n * </a:t>
            </a:r>
            <a:r>
              <a:rPr lang="en-CH" b="1"/>
              <a:t>log </a:t>
            </a:r>
            <a:r>
              <a:rPr lang="en-US" b="1" dirty="0"/>
              <a:t>n</a:t>
            </a:r>
            <a:r>
              <a:rPr lang="en-CH" b="1"/>
              <a:t>)</a:t>
            </a:r>
            <a:endParaRPr lang="en-CH" b="1" dirty="0"/>
          </a:p>
          <a:p>
            <a:pPr lvl="1"/>
            <a:r>
              <a:rPr lang="en-CH" dirty="0"/>
              <a:t>finding an element (e.g., ”if element in my_list: …”): </a:t>
            </a:r>
            <a:r>
              <a:rPr lang="en-CH" b="1" dirty="0"/>
              <a:t>O(n)</a:t>
            </a:r>
          </a:p>
          <a:p>
            <a:r>
              <a:rPr lang="en-CH" dirty="0"/>
              <a:t>dictionaries (”hashmaps”)</a:t>
            </a:r>
          </a:p>
          <a:p>
            <a:pPr lvl="1"/>
            <a:r>
              <a:rPr lang="en-CH" dirty="0"/>
              <a:t>inserting: </a:t>
            </a:r>
            <a:r>
              <a:rPr lang="en-CH" b="1" dirty="0"/>
              <a:t>O(1) </a:t>
            </a:r>
          </a:p>
          <a:p>
            <a:pPr lvl="1"/>
            <a:r>
              <a:rPr lang="en-CH" dirty="0"/>
              <a:t>finding element by key: </a:t>
            </a:r>
            <a:r>
              <a:rPr lang="en-CH" b="1" dirty="0"/>
              <a:t>O(1)</a:t>
            </a:r>
          </a:p>
          <a:p>
            <a:r>
              <a:rPr lang="en-CH" dirty="0"/>
              <a:t>sets (it’s just dictionaries without values)</a:t>
            </a:r>
          </a:p>
          <a:p>
            <a:pPr lvl="1"/>
            <a:r>
              <a:rPr lang="en-CH" dirty="0"/>
              <a:t>inserting</a:t>
            </a:r>
            <a:r>
              <a:rPr lang="en-CH" b="1" dirty="0"/>
              <a:t>: O(1) </a:t>
            </a:r>
          </a:p>
          <a:p>
            <a:pPr lvl="1"/>
            <a:r>
              <a:rPr lang="en-CH" dirty="0"/>
              <a:t>finding an element (e.g., ”if element in my_set: …”): </a:t>
            </a:r>
            <a:r>
              <a:rPr lang="en-CH" b="1" dirty="0"/>
              <a:t>O(1)</a:t>
            </a:r>
          </a:p>
          <a:p>
            <a:endParaRPr lang="en-CH" dirty="0"/>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19</a:t>
            </a:fld>
            <a:endParaRPr lang="en-US"/>
          </a:p>
        </p:txBody>
      </p:sp>
    </p:spTree>
    <p:extLst>
      <p:ext uri="{BB962C8B-B14F-4D97-AF65-F5344CB8AC3E}">
        <p14:creationId xmlns:p14="http://schemas.microsoft.com/office/powerpoint/2010/main" val="91420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C845B-8B68-1F36-7243-2E32CEA9B889}"/>
              </a:ext>
            </a:extLst>
          </p:cNvPr>
          <p:cNvSpPr>
            <a:spLocks noGrp="1"/>
          </p:cNvSpPr>
          <p:nvPr>
            <p:ph type="title"/>
          </p:nvPr>
        </p:nvSpPr>
        <p:spPr/>
        <p:txBody>
          <a:bodyPr/>
          <a:lstStyle/>
          <a:p>
            <a:r>
              <a:rPr lang="en-US" dirty="0"/>
              <a:t>Data </a:t>
            </a:r>
            <a:r>
              <a:rPr lang="en-CH"/>
              <a:t>structures</a:t>
            </a:r>
            <a:endParaRPr lang="en-CH" dirty="0"/>
          </a:p>
        </p:txBody>
      </p:sp>
      <p:sp>
        <p:nvSpPr>
          <p:cNvPr id="2" name="Date Placeholder 1">
            <a:extLst>
              <a:ext uri="{FF2B5EF4-FFF2-40B4-BE49-F238E27FC236}">
                <a16:creationId xmlns:a16="http://schemas.microsoft.com/office/drawing/2014/main" id="{AAF6E97F-0A30-0297-9045-CD25412CC577}"/>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37A261FF-EDBB-63E7-AE66-FBF73BDD4941}"/>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D2546849-0556-89E0-918D-E556EAF500CA}"/>
              </a:ext>
            </a:extLst>
          </p:cNvPr>
          <p:cNvSpPr>
            <a:spLocks noGrp="1"/>
          </p:cNvSpPr>
          <p:nvPr>
            <p:ph type="sldNum" sz="quarter" idx="12"/>
          </p:nvPr>
        </p:nvSpPr>
        <p:spPr/>
        <p:txBody>
          <a:bodyPr/>
          <a:lstStyle/>
          <a:p>
            <a:fld id="{EF79ADEA-B933-47CC-A4E9-04E6298B917C}" type="slidenum">
              <a:rPr lang="en-US" smtClean="0"/>
              <a:pPr/>
              <a:t>2</a:t>
            </a:fld>
            <a:endParaRPr lang="en-US"/>
          </a:p>
        </p:txBody>
      </p:sp>
      <p:sp>
        <p:nvSpPr>
          <p:cNvPr id="8" name="TextBox 7">
            <a:extLst>
              <a:ext uri="{FF2B5EF4-FFF2-40B4-BE49-F238E27FC236}">
                <a16:creationId xmlns:a16="http://schemas.microsoft.com/office/drawing/2014/main" id="{1C19FC21-C01C-ED3A-ABF4-76805E97AA86}"/>
              </a:ext>
            </a:extLst>
          </p:cNvPr>
          <p:cNvSpPr txBox="1"/>
          <p:nvPr/>
        </p:nvSpPr>
        <p:spPr>
          <a:xfrm>
            <a:off x="1238296" y="1955351"/>
            <a:ext cx="9715408" cy="584775"/>
          </a:xfrm>
          <a:prstGeom prst="rect">
            <a:avLst/>
          </a:prstGeom>
          <a:solidFill>
            <a:srgbClr val="F0D0D5"/>
          </a:solidFill>
        </p:spPr>
        <p:txBody>
          <a:bodyPr wrap="square" rtlCol="0">
            <a:spAutoFit/>
          </a:bodyPr>
          <a:lstStyle/>
          <a:p>
            <a:pPr algn="ctr"/>
            <a:r>
              <a:rPr lang="en-CH" sz="3200"/>
              <a:t>Which data structures do you know?</a:t>
            </a:r>
            <a:endParaRPr lang="en-CH" sz="2000" dirty="0"/>
          </a:p>
        </p:txBody>
      </p:sp>
      <p:sp>
        <p:nvSpPr>
          <p:cNvPr id="9" name="TextBox 8">
            <a:extLst>
              <a:ext uri="{FF2B5EF4-FFF2-40B4-BE49-F238E27FC236}">
                <a16:creationId xmlns:a16="http://schemas.microsoft.com/office/drawing/2014/main" id="{06C5246C-16FE-C156-8AB1-7D641F51165E}"/>
              </a:ext>
            </a:extLst>
          </p:cNvPr>
          <p:cNvSpPr txBox="1"/>
          <p:nvPr/>
        </p:nvSpPr>
        <p:spPr>
          <a:xfrm>
            <a:off x="1238296" y="3333476"/>
            <a:ext cx="9715408" cy="584775"/>
          </a:xfrm>
          <a:prstGeom prst="rect">
            <a:avLst/>
          </a:prstGeom>
          <a:solidFill>
            <a:srgbClr val="F0D0D5"/>
          </a:solidFill>
        </p:spPr>
        <p:txBody>
          <a:bodyPr wrap="square" rtlCol="0">
            <a:spAutoFit/>
          </a:bodyPr>
          <a:lstStyle/>
          <a:p>
            <a:pPr algn="ctr"/>
            <a:r>
              <a:rPr lang="en-US" sz="3200" dirty="0"/>
              <a:t>What makes you choose a data structure over another?</a:t>
            </a:r>
          </a:p>
        </p:txBody>
      </p:sp>
      <p:sp>
        <p:nvSpPr>
          <p:cNvPr id="10" name="TextBox 9">
            <a:extLst>
              <a:ext uri="{FF2B5EF4-FFF2-40B4-BE49-F238E27FC236}">
                <a16:creationId xmlns:a16="http://schemas.microsoft.com/office/drawing/2014/main" id="{D96E7B42-B6C6-6115-D059-49ABDC017A47}"/>
              </a:ext>
            </a:extLst>
          </p:cNvPr>
          <p:cNvSpPr txBox="1"/>
          <p:nvPr/>
        </p:nvSpPr>
        <p:spPr>
          <a:xfrm>
            <a:off x="1239800" y="4716433"/>
            <a:ext cx="9715408" cy="584775"/>
          </a:xfrm>
          <a:prstGeom prst="rect">
            <a:avLst/>
          </a:prstGeom>
          <a:solidFill>
            <a:srgbClr val="F0D0D5"/>
          </a:solidFill>
        </p:spPr>
        <p:txBody>
          <a:bodyPr wrap="square" rtlCol="0">
            <a:spAutoFit/>
          </a:bodyPr>
          <a:lstStyle/>
          <a:p>
            <a:pPr algn="ctr"/>
            <a:r>
              <a:rPr lang="en-US" sz="3200" dirty="0"/>
              <a:t>What do you consider, when thinking about data?</a:t>
            </a:r>
          </a:p>
        </p:txBody>
      </p:sp>
      <p:sp>
        <p:nvSpPr>
          <p:cNvPr id="6" name="TextBox 5">
            <a:extLst>
              <a:ext uri="{FF2B5EF4-FFF2-40B4-BE49-F238E27FC236}">
                <a16:creationId xmlns:a16="http://schemas.microsoft.com/office/drawing/2014/main" id="{33AD3F5E-E28F-9F6E-54DF-8D0786F4B526}"/>
              </a:ext>
            </a:extLst>
          </p:cNvPr>
          <p:cNvSpPr txBox="1"/>
          <p:nvPr/>
        </p:nvSpPr>
        <p:spPr>
          <a:xfrm>
            <a:off x="316634" y="993502"/>
            <a:ext cx="1975048" cy="923330"/>
          </a:xfrm>
          <a:prstGeom prst="rect">
            <a:avLst/>
          </a:prstGeom>
          <a:solidFill>
            <a:srgbClr val="FFFF00"/>
          </a:solidFill>
        </p:spPr>
        <p:txBody>
          <a:bodyPr wrap="square" rtlCol="0">
            <a:spAutoFit/>
          </a:bodyPr>
          <a:lstStyle/>
          <a:p>
            <a:r>
              <a:rPr lang="en-CH" dirty="0"/>
              <a:t>This is an open question to the class</a:t>
            </a:r>
          </a:p>
        </p:txBody>
      </p:sp>
    </p:spTree>
    <p:extLst>
      <p:ext uri="{BB962C8B-B14F-4D97-AF65-F5344CB8AC3E}">
        <p14:creationId xmlns:p14="http://schemas.microsoft.com/office/powerpoint/2010/main" val="171755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20</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Tree>
    <p:extLst>
      <p:ext uri="{BB962C8B-B14F-4D97-AF65-F5344CB8AC3E}">
        <p14:creationId xmlns:p14="http://schemas.microsoft.com/office/powerpoint/2010/main" val="198482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21</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4230018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22</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a:t>
            </a:r>
          </a:p>
        </p:txBody>
      </p:sp>
    </p:spTree>
    <p:extLst>
      <p:ext uri="{BB962C8B-B14F-4D97-AF65-F5344CB8AC3E}">
        <p14:creationId xmlns:p14="http://schemas.microsoft.com/office/powerpoint/2010/main" val="384776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parallelization influence the performance?</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23</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a:t>
            </a:r>
          </a:p>
        </p:txBody>
      </p:sp>
      <p:sp>
        <p:nvSpPr>
          <p:cNvPr id="2" name="TextBox 1">
            <a:extLst>
              <a:ext uri="{FF2B5EF4-FFF2-40B4-BE49-F238E27FC236}">
                <a16:creationId xmlns:a16="http://schemas.microsoft.com/office/drawing/2014/main" id="{5F39213B-463F-647D-5E38-3C452A037080}"/>
              </a:ext>
            </a:extLst>
          </p:cNvPr>
          <p:cNvSpPr txBox="1"/>
          <p:nvPr/>
        </p:nvSpPr>
        <p:spPr>
          <a:xfrm>
            <a:off x="848278" y="1061177"/>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54031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You are given an English dictionary containing M words (“the dictionary”), and a separate list of N words (“the input”)</a:t>
            </a:r>
          </a:p>
          <a:p>
            <a:r>
              <a:rPr lang="en-CH" dirty="0"/>
              <a:t>For each word in the input, find all the anagrams in the dictionary</a:t>
            </a:r>
            <a:br>
              <a:rPr lang="en-CH" dirty="0"/>
            </a:br>
            <a:r>
              <a:rPr lang="en-CH" dirty="0"/>
              <a:t>(e.g., for input </a:t>
            </a:r>
            <a:r>
              <a:rPr lang="en-US" dirty="0"/>
              <a:t>'acme' the anagrams are ['acme', 'came', 'mace’])</a:t>
            </a:r>
            <a:endParaRPr lang="en-CH" dirty="0"/>
          </a:p>
          <a:p>
            <a:endParaRPr lang="en-CH" dirty="0"/>
          </a:p>
          <a:p>
            <a:r>
              <a:rPr lang="en-CH" dirty="0"/>
              <a:t>Write an algorithm to solve this problem, and compute its Big-O class</a:t>
            </a:r>
          </a:p>
          <a:p>
            <a:endParaRPr lang="en-CH" dirty="0"/>
          </a:p>
          <a:p>
            <a:r>
              <a:rPr lang="en-US" dirty="0"/>
              <a:t>Submit a PR for Issue #? on GitHub</a:t>
            </a:r>
          </a:p>
          <a:p>
            <a:pPr marL="0" indent="0">
              <a:buNone/>
            </a:pPr>
            <a:endParaRPr lang="en-CH" dirty="0"/>
          </a:p>
          <a:p>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24</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exercises/anagrams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25</a:t>
            </a:fld>
            <a:endParaRPr lang="en-US"/>
          </a:p>
        </p:txBody>
      </p:sp>
    </p:spTree>
    <p:extLst>
      <p:ext uri="{BB962C8B-B14F-4D97-AF65-F5344CB8AC3E}">
        <p14:creationId xmlns:p14="http://schemas.microsoft.com/office/powerpoint/2010/main" val="2356265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68C0-4890-6A19-D5E4-8C9E8A7D72FE}"/>
              </a:ext>
            </a:extLst>
          </p:cNvPr>
          <p:cNvSpPr>
            <a:spLocks noGrp="1"/>
          </p:cNvSpPr>
          <p:nvPr>
            <p:ph type="title"/>
          </p:nvPr>
        </p:nvSpPr>
        <p:spPr/>
        <p:txBody>
          <a:bodyPr/>
          <a:lstStyle/>
          <a:p>
            <a:r>
              <a:rPr lang="en-CH" dirty="0"/>
              <a:t>Data class outline</a:t>
            </a:r>
          </a:p>
        </p:txBody>
      </p:sp>
      <p:sp>
        <p:nvSpPr>
          <p:cNvPr id="3" name="Content Placeholder 2">
            <a:extLst>
              <a:ext uri="{FF2B5EF4-FFF2-40B4-BE49-F238E27FC236}">
                <a16:creationId xmlns:a16="http://schemas.microsoft.com/office/drawing/2014/main" id="{4294940F-4376-D895-7388-88D7535C9634}"/>
              </a:ext>
            </a:extLst>
          </p:cNvPr>
          <p:cNvSpPr>
            <a:spLocks noGrp="1"/>
          </p:cNvSpPr>
          <p:nvPr>
            <p:ph idx="1"/>
          </p:nvPr>
        </p:nvSpPr>
        <p:spPr/>
        <p:txBody>
          <a:bodyPr>
            <a:normAutofit fontScale="47500" lnSpcReduction="20000"/>
          </a:bodyPr>
          <a:lstStyle/>
          <a:p>
            <a:pPr algn="l">
              <a:buFont typeface="+mj-lt"/>
              <a:buAutoNum type="arabicPeriod"/>
            </a:pPr>
            <a:r>
              <a:rPr lang="en-US" b="0" i="0" dirty="0">
                <a:solidFill>
                  <a:srgbClr val="1F2328"/>
                </a:solidFill>
                <a:effectLst/>
                <a:latin typeface="-apple-system"/>
              </a:rPr>
              <a:t>Introduction</a:t>
            </a:r>
          </a:p>
          <a:p>
            <a:pPr lvl="1"/>
            <a:r>
              <a:rPr lang="en-US" b="0" i="0" dirty="0">
                <a:solidFill>
                  <a:srgbClr val="1F2328"/>
                </a:solidFill>
                <a:effectLst/>
                <a:latin typeface="-apple-system"/>
              </a:rPr>
              <a:t>what data structures do you know? list, dictionary, set, tree, graph, array, database, …</a:t>
            </a:r>
          </a:p>
          <a:p>
            <a:pPr lvl="1"/>
            <a:r>
              <a:rPr lang="en-US" b="0" i="0" dirty="0">
                <a:solidFill>
                  <a:srgbClr val="1F2328"/>
                </a:solidFill>
                <a:effectLst/>
                <a:latin typeface="-apple-system"/>
              </a:rPr>
              <a:t>you could store data in a dictionary as a list — what makes you choose a data structure over another? speed (dictionary retrieval O(1), list O(n), demo this) memory (on disk, in memory)</a:t>
            </a:r>
          </a:p>
          <a:p>
            <a:pPr lvl="1"/>
            <a:r>
              <a:rPr lang="en-US" b="0" i="0" dirty="0">
                <a:solidFill>
                  <a:srgbClr val="1F2328"/>
                </a:solidFill>
                <a:effectLst/>
                <a:latin typeface="-apple-system"/>
              </a:rPr>
              <a:t>for what kind of data is each of the data structure good? list, dictionary … </a:t>
            </a:r>
            <a:r>
              <a:rPr lang="en-US" b="0" i="0" dirty="0" err="1">
                <a:solidFill>
                  <a:srgbClr val="1F2328"/>
                </a:solidFill>
                <a:effectLst/>
                <a:latin typeface="-apple-system"/>
              </a:rPr>
              <a:t>numpy</a:t>
            </a:r>
            <a:r>
              <a:rPr lang="en-US" b="0" i="0" dirty="0">
                <a:solidFill>
                  <a:srgbClr val="1F2328"/>
                </a:solidFill>
                <a:effectLst/>
                <a:latin typeface="-apple-system"/>
              </a:rPr>
              <a:t> array -&gt; n-d grid of data of the same basic type; efficient use of memory and for loops implemented at C-level for some operations pandas </a:t>
            </a:r>
            <a:r>
              <a:rPr lang="en-US" b="0" i="0" dirty="0" err="1">
                <a:solidFill>
                  <a:srgbClr val="1F2328"/>
                </a:solidFill>
                <a:effectLst/>
                <a:latin typeface="-apple-system"/>
              </a:rPr>
              <a:t>DataFrame</a:t>
            </a:r>
            <a:r>
              <a:rPr lang="en-US" b="0" i="0" dirty="0">
                <a:solidFill>
                  <a:srgbClr val="1F2328"/>
                </a:solidFill>
                <a:effectLst/>
                <a:latin typeface="-apple-system"/>
              </a:rPr>
              <a:t> -&gt; records of different types, e.g. info about experiment subscriber, experiment results by subscriber and condition, … ; efficient operations on columns; easy statistics and analytics on groups</a:t>
            </a:r>
          </a:p>
          <a:p>
            <a:pPr algn="l">
              <a:buFont typeface="+mj-lt"/>
              <a:buAutoNum type="arabicPeriod"/>
            </a:pPr>
            <a:r>
              <a:rPr lang="en-US" b="0" i="0" dirty="0">
                <a:solidFill>
                  <a:srgbClr val="1F2328"/>
                </a:solidFill>
                <a:effectLst/>
                <a:latin typeface="-apple-system"/>
              </a:rPr>
              <a:t>homogeneous array data: </a:t>
            </a:r>
            <a:r>
              <a:rPr lang="en-US" b="0" i="0" dirty="0" err="1">
                <a:solidFill>
                  <a:srgbClr val="1F2328"/>
                </a:solidFill>
                <a:effectLst/>
                <a:latin typeface="-apple-system"/>
              </a:rPr>
              <a:t>numpy</a:t>
            </a:r>
            <a:endParaRPr lang="en-US" b="0" i="0" dirty="0">
              <a:solidFill>
                <a:srgbClr val="1F2328"/>
              </a:solidFill>
              <a:effectLst/>
              <a:latin typeface="-apple-system"/>
            </a:endParaRPr>
          </a:p>
          <a:p>
            <a:pPr lvl="1"/>
            <a:r>
              <a:rPr lang="en-US" b="0" i="0" dirty="0">
                <a:solidFill>
                  <a:srgbClr val="1F2328"/>
                </a:solidFill>
                <a:effectLst/>
                <a:latin typeface="-apple-system"/>
              </a:rPr>
              <a:t>only small changes to </a:t>
            </a:r>
            <a:r>
              <a:rPr lang="en-US" b="0" i="0" dirty="0" err="1">
                <a:solidFill>
                  <a:srgbClr val="1F2328"/>
                </a:solidFill>
                <a:effectLst/>
                <a:latin typeface="-apple-system"/>
              </a:rPr>
              <a:t>numpy</a:t>
            </a:r>
            <a:r>
              <a:rPr lang="en-US" b="0" i="0" dirty="0">
                <a:solidFill>
                  <a:srgbClr val="1F2328"/>
                </a:solidFill>
                <a:effectLst/>
                <a:latin typeface="-apple-system"/>
              </a:rPr>
              <a:t> class to stress the overall topics</a:t>
            </a:r>
          </a:p>
          <a:p>
            <a:pPr lvl="1"/>
            <a:r>
              <a:rPr lang="en-US" b="0" i="0" dirty="0">
                <a:solidFill>
                  <a:srgbClr val="1F2328"/>
                </a:solidFill>
                <a:effectLst/>
                <a:latin typeface="-apple-system"/>
              </a:rPr>
              <a:t>one thing I suggest to add: </a:t>
            </a:r>
            <a:r>
              <a:rPr lang="en-US" b="0" i="0" dirty="0" err="1">
                <a:solidFill>
                  <a:srgbClr val="1F2328"/>
                </a:solidFill>
                <a:effectLst/>
                <a:latin typeface="-apple-system"/>
              </a:rPr>
              <a:t>memmap</a:t>
            </a:r>
            <a:r>
              <a:rPr lang="en-US" b="0" i="0" dirty="0">
                <a:solidFill>
                  <a:srgbClr val="1F2328"/>
                </a:solidFill>
                <a:effectLst/>
                <a:latin typeface="-apple-system"/>
              </a:rPr>
              <a:t>. What does it do, how much in this case it’s important to think about the operations we want to do on the array: view vs copy; random sampling is going to load all of the memory pages the samples are in. Even C- and Fortran-order are going to have a different impact on memory usage</a:t>
            </a:r>
          </a:p>
          <a:p>
            <a:pPr lvl="1"/>
            <a:r>
              <a:rPr lang="en-US" b="0" i="0" dirty="0">
                <a:solidFill>
                  <a:srgbClr val="1F2328"/>
                </a:solidFill>
                <a:effectLst/>
                <a:latin typeface="-apple-system"/>
              </a:rPr>
              <a:t>mention that HDF5 can also be used for efficient on-disk storage of array data</a:t>
            </a:r>
          </a:p>
          <a:p>
            <a:pPr algn="l">
              <a:buFont typeface="+mj-lt"/>
              <a:buAutoNum type="arabicPeriod" startAt="2"/>
            </a:pPr>
            <a:r>
              <a:rPr lang="en-US" b="0" i="0" dirty="0">
                <a:solidFill>
                  <a:srgbClr val="1F2328"/>
                </a:solidFill>
                <a:effectLst/>
                <a:latin typeface="-apple-system"/>
              </a:rPr>
              <a:t>heterogeneous, column-based data with index: pandas</a:t>
            </a:r>
          </a:p>
          <a:p>
            <a:pPr lvl="1"/>
            <a:r>
              <a:rPr lang="en-US" b="0" i="0" dirty="0">
                <a:solidFill>
                  <a:srgbClr val="1F2328"/>
                </a:solidFill>
                <a:effectLst/>
                <a:latin typeface="-apple-system"/>
              </a:rPr>
              <a:t>the topics of this part apply to pandas, spark, SQL databases, </a:t>
            </a:r>
            <a:r>
              <a:rPr lang="en-US" b="0" i="0" dirty="0" err="1">
                <a:solidFill>
                  <a:srgbClr val="1F2328"/>
                </a:solidFill>
                <a:effectLst/>
                <a:latin typeface="-apple-system"/>
              </a:rPr>
              <a:t>dask</a:t>
            </a:r>
            <a:r>
              <a:rPr lang="en-US" b="0" i="0" dirty="0">
                <a:solidFill>
                  <a:srgbClr val="1F2328"/>
                </a:solidFill>
                <a:effectLst/>
                <a:latin typeface="-apple-system"/>
              </a:rPr>
              <a:t>, … : they all share the same basic concepts; we’ll use pandas for convenience</a:t>
            </a:r>
          </a:p>
          <a:p>
            <a:pPr lvl="1"/>
            <a:r>
              <a:rPr lang="en-US" b="0" i="0" dirty="0">
                <a:solidFill>
                  <a:srgbClr val="1F2328"/>
                </a:solidFill>
                <a:effectLst/>
                <a:latin typeface="-apple-system"/>
              </a:rPr>
              <a:t>“tidy data” ideas</a:t>
            </a:r>
          </a:p>
          <a:p>
            <a:pPr lvl="1"/>
            <a:r>
              <a:rPr lang="en-US" b="0" i="0" dirty="0">
                <a:solidFill>
                  <a:srgbClr val="1F2328"/>
                </a:solidFill>
                <a:effectLst/>
                <a:latin typeface="-apple-system"/>
              </a:rPr>
              <a:t>just as in </a:t>
            </a:r>
            <a:r>
              <a:rPr lang="en-US" b="0" i="0" dirty="0" err="1">
                <a:solidFill>
                  <a:srgbClr val="1F2328"/>
                </a:solidFill>
                <a:effectLst/>
                <a:latin typeface="-apple-system"/>
              </a:rPr>
              <a:t>numpy</a:t>
            </a:r>
            <a:r>
              <a:rPr lang="en-US" b="0" i="0" dirty="0">
                <a:solidFill>
                  <a:srgbClr val="1F2328"/>
                </a:solidFill>
                <a:effectLst/>
                <a:latin typeface="-apple-system"/>
              </a:rPr>
              <a:t>, avoiding for loops is critical for both memory and speed consumption</a:t>
            </a:r>
          </a:p>
          <a:p>
            <a:pPr lvl="1"/>
            <a:r>
              <a:rPr lang="en-US" b="0" i="0" dirty="0">
                <a:solidFill>
                  <a:srgbClr val="1F2328"/>
                </a:solidFill>
                <a:effectLst/>
                <a:latin typeface="-apple-system"/>
              </a:rPr>
              <a:t>split, map, aggregate -&gt; basic ideas, related to tidy data; summary tables, pivots</a:t>
            </a:r>
          </a:p>
          <a:p>
            <a:pPr lvl="1"/>
            <a:r>
              <a:rPr lang="en-US" b="0" i="0" dirty="0">
                <a:solidFill>
                  <a:srgbClr val="1F2328"/>
                </a:solidFill>
                <a:effectLst/>
                <a:latin typeface="-apple-system"/>
              </a:rPr>
              <a:t>joins and anti-joins: basic and also how they can make some filtering cases easy, without for loops</a:t>
            </a:r>
          </a:p>
          <a:p>
            <a:pPr lvl="1"/>
            <a:r>
              <a:rPr lang="en-US" b="0" i="0" dirty="0">
                <a:solidFill>
                  <a:srgbClr val="1F2328"/>
                </a:solidFill>
                <a:effectLst/>
                <a:latin typeface="-apple-system"/>
              </a:rPr>
              <a:t>window functions</a:t>
            </a:r>
          </a:p>
          <a:p>
            <a:pPr lvl="1"/>
            <a:r>
              <a:rPr lang="en-US" b="0" i="0" dirty="0">
                <a:solidFill>
                  <a:srgbClr val="1F2328"/>
                </a:solidFill>
                <a:effectLst/>
                <a:latin typeface="-apple-system"/>
              </a:rPr>
              <a:t>coalescing: selecting one of several computations based on priority (eliminates if .. else mapping)</a:t>
            </a:r>
          </a:p>
          <a:p>
            <a:pPr lvl="1"/>
            <a:r>
              <a:rPr lang="en-US" b="0" i="0" dirty="0">
                <a:solidFill>
                  <a:srgbClr val="1F2328"/>
                </a:solidFill>
                <a:effectLst/>
                <a:latin typeface="-apple-system"/>
              </a:rPr>
              <a:t>briefly discuss strengths of pandas, spark, SQL databases, </a:t>
            </a:r>
            <a:r>
              <a:rPr lang="en-US" b="0" i="0" dirty="0" err="1">
                <a:solidFill>
                  <a:srgbClr val="1F2328"/>
                </a:solidFill>
                <a:effectLst/>
                <a:latin typeface="-apple-system"/>
              </a:rPr>
              <a:t>dask</a:t>
            </a:r>
            <a:endParaRPr lang="en-US" b="0" i="0" dirty="0">
              <a:solidFill>
                <a:srgbClr val="1F2328"/>
              </a:solidFill>
              <a:effectLst/>
              <a:latin typeface="-apple-system"/>
            </a:endParaRPr>
          </a:p>
          <a:p>
            <a:pPr algn="l">
              <a:buFont typeface="+mj-lt"/>
              <a:buAutoNum type="arabicPeriod" startAt="4"/>
            </a:pPr>
            <a:r>
              <a:rPr lang="en-US" b="0" i="0" dirty="0">
                <a:solidFill>
                  <a:srgbClr val="1F2328"/>
                </a:solidFill>
                <a:effectLst/>
                <a:latin typeface="-apple-system"/>
              </a:rPr>
              <a:t>(possibly) data organization topics</a:t>
            </a:r>
          </a:p>
          <a:p>
            <a:pPr lvl="1"/>
            <a:r>
              <a:rPr lang="en-US" b="0" i="0" dirty="0">
                <a:solidFill>
                  <a:srgbClr val="1F2328"/>
                </a:solidFill>
                <a:effectLst/>
                <a:latin typeface="-apple-system"/>
              </a:rPr>
              <a:t>data processing stages</a:t>
            </a:r>
          </a:p>
          <a:p>
            <a:pPr lvl="1"/>
            <a:r>
              <a:rPr lang="en-US" b="0" i="0" dirty="0">
                <a:solidFill>
                  <a:srgbClr val="1F2328"/>
                </a:solidFill>
                <a:effectLst/>
                <a:latin typeface="-apple-system"/>
              </a:rPr>
              <a:t>handling changes in the data</a:t>
            </a:r>
          </a:p>
          <a:p>
            <a:pPr lvl="1"/>
            <a:r>
              <a:rPr lang="en-US" b="0" i="0" dirty="0">
                <a:solidFill>
                  <a:srgbClr val="1F2328"/>
                </a:solidFill>
                <a:effectLst/>
                <a:latin typeface="-apple-system"/>
              </a:rPr>
              <a:t>missing values</a:t>
            </a:r>
          </a:p>
          <a:p>
            <a:endParaRPr lang="en-CH" dirty="0"/>
          </a:p>
        </p:txBody>
      </p:sp>
      <p:sp>
        <p:nvSpPr>
          <p:cNvPr id="4" name="Date Placeholder 3">
            <a:extLst>
              <a:ext uri="{FF2B5EF4-FFF2-40B4-BE49-F238E27FC236}">
                <a16:creationId xmlns:a16="http://schemas.microsoft.com/office/drawing/2014/main" id="{20127650-EBD9-8C60-CE92-1A333ED8BC6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13A28504-5673-91C1-8B23-9F481084FB85}"/>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B8083F1-AE11-4F7D-EA77-5D915DAF140B}"/>
              </a:ext>
            </a:extLst>
          </p:cNvPr>
          <p:cNvSpPr>
            <a:spLocks noGrp="1"/>
          </p:cNvSpPr>
          <p:nvPr>
            <p:ph type="sldNum" sz="quarter" idx="12"/>
          </p:nvPr>
        </p:nvSpPr>
        <p:spPr/>
        <p:txBody>
          <a:bodyPr/>
          <a:lstStyle/>
          <a:p>
            <a:fld id="{EF79ADEA-B933-47CC-A4E9-04E6298B917C}" type="slidenum">
              <a:rPr lang="en-US" smtClean="0"/>
              <a:pPr/>
              <a:t>27</a:t>
            </a:fld>
            <a:endParaRPr lang="en-US"/>
          </a:p>
        </p:txBody>
      </p:sp>
      <p:sp>
        <p:nvSpPr>
          <p:cNvPr id="7" name="Rectangle 6">
            <a:extLst>
              <a:ext uri="{FF2B5EF4-FFF2-40B4-BE49-F238E27FC236}">
                <a16:creationId xmlns:a16="http://schemas.microsoft.com/office/drawing/2014/main" id="{BE31291E-8C4A-8B2B-82A0-05CE3F09058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484932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7A0AA-AC0F-77FC-B29A-E66301C224E2}"/>
              </a:ext>
            </a:extLst>
          </p:cNvPr>
          <p:cNvSpPr>
            <a:spLocks noGrp="1"/>
          </p:cNvSpPr>
          <p:nvPr>
            <p:ph type="title"/>
          </p:nvPr>
        </p:nvSpPr>
        <p:spPr/>
        <p:txBody>
          <a:bodyPr/>
          <a:lstStyle/>
          <a:p>
            <a:endParaRPr lang="en-CH"/>
          </a:p>
        </p:txBody>
      </p:sp>
      <p:sp>
        <p:nvSpPr>
          <p:cNvPr id="6" name="Content Placeholder 5">
            <a:extLst>
              <a:ext uri="{FF2B5EF4-FFF2-40B4-BE49-F238E27FC236}">
                <a16:creationId xmlns:a16="http://schemas.microsoft.com/office/drawing/2014/main" id="{E84FEB28-6D5F-D566-8694-E8CC5CE2ADB5}"/>
              </a:ext>
            </a:extLst>
          </p:cNvPr>
          <p:cNvSpPr>
            <a:spLocks noGrp="1"/>
          </p:cNvSpPr>
          <p:nvPr>
            <p:ph idx="1"/>
          </p:nvPr>
        </p:nvSpPr>
        <p:spPr/>
        <p:txBody>
          <a:bodyPr>
            <a:normAutofit fontScale="70000" lnSpcReduction="20000"/>
          </a:bodyPr>
          <a:lstStyle/>
          <a:p>
            <a:r>
              <a:rPr lang="en-CH" dirty="0"/>
              <a:t>Part 1: data structures</a:t>
            </a:r>
          </a:p>
          <a:p>
            <a:pPr lvl="1"/>
            <a:r>
              <a:rPr lang="en-CH" dirty="0"/>
              <a:t>which data structures exist?</a:t>
            </a:r>
          </a:p>
          <a:p>
            <a:pPr lvl="2"/>
            <a:r>
              <a:rPr lang="en-CH" dirty="0"/>
              <a:t>which ones do we use most commonly in research? array, tables</a:t>
            </a:r>
          </a:p>
          <a:p>
            <a:pPr lvl="1"/>
            <a:r>
              <a:rPr lang="en-CH" dirty="0"/>
              <a:t>why do we have many?</a:t>
            </a:r>
          </a:p>
          <a:p>
            <a:pPr lvl="1"/>
            <a:r>
              <a:rPr lang="en-CH" dirty="0"/>
              <a:t>access time, memory, and algorithms (exercise)</a:t>
            </a:r>
          </a:p>
          <a:p>
            <a:r>
              <a:rPr lang="en-CH" dirty="0"/>
              <a:t>Part 2: arrays (numpy)</a:t>
            </a:r>
          </a:p>
          <a:p>
            <a:pPr lvl="1"/>
            <a:r>
              <a:rPr lang="en-CH" dirty="0"/>
              <a:t>why is it efficient? separate storage in memory from interpretation; copy vs view; broadcasting</a:t>
            </a:r>
          </a:p>
          <a:p>
            <a:pPr lvl="1"/>
            <a:r>
              <a:rPr lang="en-CH" dirty="0"/>
              <a:t>it’s only efficient if you don’t do for loops: the for loops are done in the native C</a:t>
            </a:r>
          </a:p>
          <a:p>
            <a:pPr lvl="2"/>
            <a:r>
              <a:rPr lang="en-CH" dirty="0"/>
              <a:t>exercises for that</a:t>
            </a:r>
          </a:p>
          <a:p>
            <a:pPr lvl="1"/>
            <a:r>
              <a:rPr lang="en-CH" dirty="0"/>
              <a:t>memory maps -&gt; on-disk arrays</a:t>
            </a:r>
          </a:p>
          <a:p>
            <a:pPr lvl="1"/>
            <a:r>
              <a:rPr lang="en-CH" dirty="0"/>
              <a:t>HDF5 -&gt; on-disk, chunked arrays</a:t>
            </a:r>
          </a:p>
          <a:p>
            <a:pPr lvl="1"/>
            <a:r>
              <a:rPr lang="en-CH" dirty="0"/>
              <a:t>more: compressed storage (blosc)</a:t>
            </a:r>
          </a:p>
          <a:p>
            <a:r>
              <a:rPr lang="en-CH" dirty="0"/>
              <a:t>Part 3: tables (pandas, dask, SQL, …)</a:t>
            </a:r>
          </a:p>
          <a:p>
            <a:pPr lvl="1"/>
            <a:r>
              <a:rPr lang="en-CH" dirty="0"/>
              <a:t>calculations are done by column, rows have index</a:t>
            </a:r>
          </a:p>
          <a:p>
            <a:pPr lvl="1"/>
            <a:r>
              <a:rPr lang="en-CH" dirty="0"/>
              <a:t>it’s only efficient if you don’t do for loops: split-group-appy, join, window functions</a:t>
            </a:r>
          </a:p>
          <a:p>
            <a:pPr lvl="2"/>
            <a:r>
              <a:rPr lang="en-CH" dirty="0"/>
              <a:t>exercises for that</a:t>
            </a:r>
          </a:p>
          <a:p>
            <a:pPr lvl="1"/>
            <a:r>
              <a:rPr lang="en-CH" dirty="0"/>
              <a:t>concept of “tidy data”, show example of difficult operation on table that becomes easy with tidy data</a:t>
            </a:r>
          </a:p>
          <a:p>
            <a:pPr lvl="1"/>
            <a:endParaRPr lang="en-CH" dirty="0"/>
          </a:p>
        </p:txBody>
      </p:sp>
      <p:sp>
        <p:nvSpPr>
          <p:cNvPr id="2" name="Date Placeholder 1">
            <a:extLst>
              <a:ext uri="{FF2B5EF4-FFF2-40B4-BE49-F238E27FC236}">
                <a16:creationId xmlns:a16="http://schemas.microsoft.com/office/drawing/2014/main" id="{8107D6D5-1F4A-CB05-0EBF-EF498206249F}"/>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A8AE9B60-D431-90E3-7A21-6961D807985B}"/>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851EF6B5-A08C-2300-32D2-630EC8F08655}"/>
              </a:ext>
            </a:extLst>
          </p:cNvPr>
          <p:cNvSpPr>
            <a:spLocks noGrp="1"/>
          </p:cNvSpPr>
          <p:nvPr>
            <p:ph type="sldNum" sz="quarter" idx="12"/>
          </p:nvPr>
        </p:nvSpPr>
        <p:spPr/>
        <p:txBody>
          <a:bodyPr/>
          <a:lstStyle/>
          <a:p>
            <a:fld id="{EF79ADEA-B933-47CC-A4E9-04E6298B917C}" type="slidenum">
              <a:rPr lang="en-US" smtClean="0"/>
              <a:pPr/>
              <a:t>28</a:t>
            </a:fld>
            <a:endParaRPr lang="en-US"/>
          </a:p>
        </p:txBody>
      </p:sp>
      <p:sp>
        <p:nvSpPr>
          <p:cNvPr id="7" name="Rectangle 6">
            <a:extLst>
              <a:ext uri="{FF2B5EF4-FFF2-40B4-BE49-F238E27FC236}">
                <a16:creationId xmlns:a16="http://schemas.microsoft.com/office/drawing/2014/main" id="{35FA4663-4D23-D731-B270-FC86B9729426}"/>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373509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dirty="0"/>
              <a:t>Data types</a:t>
            </a:r>
          </a:p>
        </p:txBody>
      </p:sp>
      <p:sp>
        <p:nvSpPr>
          <p:cNvPr id="31747" name="Rectangle 3"/>
          <p:cNvSpPr>
            <a:spLocks noGrp="1" noChangeArrowheads="1"/>
          </p:cNvSpPr>
          <p:nvPr>
            <p:ph idx="1"/>
          </p:nvPr>
        </p:nvSpPr>
        <p:spPr>
          <a:xfrm>
            <a:off x="983432" y="1484784"/>
            <a:ext cx="8642176" cy="4692179"/>
          </a:xfrm>
        </p:spPr>
        <p:txBody>
          <a:bodyPr>
            <a:normAutofit fontScale="85000" lnSpcReduction="20000"/>
          </a:bodyPr>
          <a:lstStyle/>
          <a:p>
            <a:pPr>
              <a:lnSpc>
                <a:spcPct val="90000"/>
              </a:lnSpc>
            </a:pPr>
            <a:r>
              <a:rPr lang="en-US" dirty="0"/>
              <a:t>obvious but: different data structures are for storing different things</a:t>
            </a:r>
          </a:p>
          <a:p>
            <a:pPr lvl="1"/>
            <a:r>
              <a:rPr lang="en-US" dirty="0"/>
              <a:t>lists: sequences, ordered items -&gt; stack, queue; sorted search</a:t>
            </a:r>
          </a:p>
          <a:p>
            <a:pPr lvl="1"/>
            <a:r>
              <a:rPr lang="en-US" dirty="0"/>
              <a:t>sets: bunch of items, no order</a:t>
            </a:r>
          </a:p>
          <a:p>
            <a:pPr lvl="1"/>
            <a:r>
              <a:rPr lang="en-US" dirty="0"/>
              <a:t>dictionaries: key-value</a:t>
            </a:r>
          </a:p>
          <a:p>
            <a:r>
              <a:rPr lang="en-US" dirty="0"/>
              <a:t>what’s maybe not obvious is that these data structures are specialized because they have speed or memory advantages</a:t>
            </a:r>
          </a:p>
          <a:p>
            <a:pPr lvl="1"/>
            <a:r>
              <a:rPr lang="en-US" dirty="0"/>
              <a:t>Q: what is the time to retrieve an item from a list? from a dictionary? from a set?</a:t>
            </a:r>
          </a:p>
          <a:p>
            <a:r>
              <a:rPr lang="en-US" dirty="0" err="1"/>
              <a:t>Numpy</a:t>
            </a:r>
            <a:r>
              <a:rPr lang="en-US" dirty="0"/>
              <a:t> also is a specialized data structure</a:t>
            </a:r>
          </a:p>
          <a:p>
            <a:pPr lvl="1"/>
            <a:endParaRPr lang="en-US" dirty="0"/>
          </a:p>
          <a:p>
            <a:r>
              <a:rPr lang="en-US" dirty="0"/>
              <a:t>Q (exercise): what data structure would you use to represent </a:t>
            </a:r>
          </a:p>
          <a:p>
            <a:pPr lvl="1"/>
            <a:r>
              <a:rPr lang="en-US" dirty="0"/>
              <a:t>a graph? A: either a dictionary or a </a:t>
            </a:r>
            <a:r>
              <a:rPr lang="en-US" dirty="0" err="1"/>
              <a:t>numpy</a:t>
            </a:r>
            <a:r>
              <a:rPr lang="en-US" dirty="0"/>
              <a:t> array (adjacency matrix)</a:t>
            </a:r>
          </a:p>
          <a:p>
            <a:pPr lvl="1"/>
            <a:r>
              <a:rPr lang="en-US" dirty="0"/>
              <a:t>a sound wave?</a:t>
            </a:r>
          </a:p>
          <a:p>
            <a:pPr lvl="1"/>
            <a:r>
              <a:rPr lang="en-US" dirty="0"/>
              <a:t>have a look at Advent of Code to find other examples</a:t>
            </a:r>
          </a:p>
          <a:p>
            <a:pPr marL="457200" lvl="1" indent="0">
              <a:buNone/>
            </a:pPr>
            <a:endParaRPr lang="en-US" dirty="0"/>
          </a:p>
          <a:p>
            <a:pPr marL="0" indent="0">
              <a:lnSpc>
                <a:spcPct val="90000"/>
              </a:lnSpc>
              <a:buNone/>
            </a:pPr>
            <a:endParaRPr lang="en-US" dirty="0"/>
          </a:p>
        </p:txBody>
      </p:sp>
      <p:sp>
        <p:nvSpPr>
          <p:cNvPr id="3" name="Date Placeholder 2"/>
          <p:cNvSpPr>
            <a:spLocks noGrp="1"/>
          </p:cNvSpPr>
          <p:nvPr>
            <p:ph type="dt" sz="half" idx="10"/>
          </p:nvPr>
        </p:nvSpPr>
        <p:spPr/>
        <p:txBody>
          <a:bodyPr/>
          <a:lstStyle/>
          <a:p>
            <a:r>
              <a:rPr lang="de-CH"/>
              <a:t>July 2024, CC BY-SA 4.0</a:t>
            </a:r>
            <a:endParaRPr lang="en-US"/>
          </a:p>
        </p:txBody>
      </p:sp>
      <p:sp>
        <p:nvSpPr>
          <p:cNvPr id="4" name="Footer Placeholder 3"/>
          <p:cNvSpPr>
            <a:spLocks noGrp="1"/>
          </p:cNvSpPr>
          <p:nvPr>
            <p:ph type="ftr" sz="quarter" idx="11"/>
          </p:nvPr>
        </p:nvSpPr>
        <p:spPr/>
        <p:txBody>
          <a:bodyPr/>
          <a:lstStyle/>
          <a:p>
            <a:r>
              <a:rPr lang="en-US"/>
              <a:t>Data, v1.0</a:t>
            </a:r>
          </a:p>
        </p:txBody>
      </p:sp>
      <p:sp>
        <p:nvSpPr>
          <p:cNvPr id="2" name="Slide Number Placeholder 1">
            <a:extLst>
              <a:ext uri="{FF2B5EF4-FFF2-40B4-BE49-F238E27FC236}">
                <a16:creationId xmlns:a16="http://schemas.microsoft.com/office/drawing/2014/main" id="{2255A5EA-AA65-F05F-4658-EDA6D5CEED05}"/>
              </a:ext>
            </a:extLst>
          </p:cNvPr>
          <p:cNvSpPr>
            <a:spLocks noGrp="1"/>
          </p:cNvSpPr>
          <p:nvPr>
            <p:ph type="sldNum" sz="quarter" idx="12"/>
          </p:nvPr>
        </p:nvSpPr>
        <p:spPr/>
        <p:txBody>
          <a:bodyPr/>
          <a:lstStyle/>
          <a:p>
            <a:fld id="{EF79ADEA-B933-47CC-A4E9-04E6298B917C}" type="slidenum">
              <a:rPr lang="en-US" smtClean="0"/>
              <a:pPr/>
              <a:t>29</a:t>
            </a:fld>
            <a:endParaRPr lang="en-US"/>
          </a:p>
        </p:txBody>
      </p:sp>
      <p:sp>
        <p:nvSpPr>
          <p:cNvPr id="5" name="Rectangle 4">
            <a:extLst>
              <a:ext uri="{FF2B5EF4-FFF2-40B4-BE49-F238E27FC236}">
                <a16:creationId xmlns:a16="http://schemas.microsoft.com/office/drawing/2014/main" id="{F8B4D0B2-A90C-50F8-A8A8-7707B10E0BD9}"/>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14018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3</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All the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3263027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DE18-6777-76EC-EA83-32D4A908EC88}"/>
              </a:ext>
            </a:extLst>
          </p:cNvPr>
          <p:cNvSpPr>
            <a:spLocks noGrp="1"/>
          </p:cNvSpPr>
          <p:nvPr>
            <p:ph type="title"/>
          </p:nvPr>
        </p:nvSpPr>
        <p:spPr/>
        <p:txBody>
          <a:bodyPr/>
          <a:lstStyle/>
          <a:p>
            <a:r>
              <a:rPr lang="en-CH" dirty="0"/>
              <a:t>Data structures</a:t>
            </a:r>
          </a:p>
        </p:txBody>
      </p:sp>
      <p:sp>
        <p:nvSpPr>
          <p:cNvPr id="3" name="Content Placeholder 2">
            <a:extLst>
              <a:ext uri="{FF2B5EF4-FFF2-40B4-BE49-F238E27FC236}">
                <a16:creationId xmlns:a16="http://schemas.microsoft.com/office/drawing/2014/main" id="{1C82BA66-71AC-382C-AD9D-073DD9525B81}"/>
              </a:ext>
            </a:extLst>
          </p:cNvPr>
          <p:cNvSpPr>
            <a:spLocks noGrp="1"/>
          </p:cNvSpPr>
          <p:nvPr>
            <p:ph idx="1"/>
          </p:nvPr>
        </p:nvSpPr>
        <p:spPr/>
        <p:txBody>
          <a:bodyPr/>
          <a:lstStyle/>
          <a:p>
            <a:r>
              <a:rPr lang="en-CH" dirty="0"/>
              <a:t>You might know the native Python data structures (ask which ones): lists, tuples, sets, and dictionaries</a:t>
            </a:r>
          </a:p>
          <a:p>
            <a:r>
              <a:rPr lang="en-CH" dirty="0"/>
              <a:t>There are also other data structures in the standard libraries</a:t>
            </a:r>
          </a:p>
          <a:p>
            <a:r>
              <a:rPr lang="en-CH" dirty="0"/>
              <a:t>There is a whole theory of data structures</a:t>
            </a:r>
          </a:p>
          <a:p>
            <a:r>
              <a:rPr lang="en-CH" dirty="0"/>
              <a:t>For example:</a:t>
            </a:r>
          </a:p>
          <a:p>
            <a:pPr lvl="1"/>
            <a:r>
              <a:rPr lang="en-CH" dirty="0"/>
              <a:t>queue</a:t>
            </a:r>
          </a:p>
          <a:p>
            <a:pPr lvl="1"/>
            <a:r>
              <a:rPr lang="en-CH" dirty="0"/>
              <a:t>priority queues</a:t>
            </a:r>
          </a:p>
          <a:p>
            <a:pPr marL="0" indent="0">
              <a:buNone/>
            </a:pPr>
            <a:endParaRPr lang="en-CH" dirty="0"/>
          </a:p>
        </p:txBody>
      </p:sp>
      <p:sp>
        <p:nvSpPr>
          <p:cNvPr id="4" name="Date Placeholder 3">
            <a:extLst>
              <a:ext uri="{FF2B5EF4-FFF2-40B4-BE49-F238E27FC236}">
                <a16:creationId xmlns:a16="http://schemas.microsoft.com/office/drawing/2014/main" id="{3BB8FE5C-C3E5-44FD-C5F8-7B260E554B3B}"/>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E729DA3A-391A-EAC2-0B7A-96A69945C6A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DB96E5E-AC0E-F3F8-600E-31553D896B59}"/>
              </a:ext>
            </a:extLst>
          </p:cNvPr>
          <p:cNvSpPr>
            <a:spLocks noGrp="1"/>
          </p:cNvSpPr>
          <p:nvPr>
            <p:ph type="sldNum" sz="quarter" idx="12"/>
          </p:nvPr>
        </p:nvSpPr>
        <p:spPr/>
        <p:txBody>
          <a:bodyPr/>
          <a:lstStyle/>
          <a:p>
            <a:fld id="{EF79ADEA-B933-47CC-A4E9-04E6298B917C}" type="slidenum">
              <a:rPr lang="en-US" smtClean="0"/>
              <a:pPr/>
              <a:t>31</a:t>
            </a:fld>
            <a:endParaRPr lang="en-US"/>
          </a:p>
        </p:txBody>
      </p:sp>
      <p:sp>
        <p:nvSpPr>
          <p:cNvPr id="7" name="TextBox 6">
            <a:extLst>
              <a:ext uri="{FF2B5EF4-FFF2-40B4-BE49-F238E27FC236}">
                <a16:creationId xmlns:a16="http://schemas.microsoft.com/office/drawing/2014/main" id="{0ADB465C-0873-419D-2AC3-5D80D2DDA23B}"/>
              </a:ext>
            </a:extLst>
          </p:cNvPr>
          <p:cNvSpPr txBox="1"/>
          <p:nvPr/>
        </p:nvSpPr>
        <p:spPr>
          <a:xfrm>
            <a:off x="4655840" y="3645024"/>
            <a:ext cx="5904656" cy="2308324"/>
          </a:xfrm>
          <a:prstGeom prst="rect">
            <a:avLst/>
          </a:prstGeom>
          <a:solidFill>
            <a:srgbClr val="FFFF00"/>
          </a:solidFill>
        </p:spPr>
        <p:txBody>
          <a:bodyPr wrap="square" rtlCol="0">
            <a:spAutoFit/>
          </a:bodyPr>
          <a:lstStyle/>
          <a:p>
            <a:r>
              <a:rPr lang="en-CH" dirty="0"/>
              <a:t>I want to give a taste of how to think about data structures:</a:t>
            </a:r>
          </a:p>
          <a:p>
            <a:pPr marL="285750" indent="-285750">
              <a:buFontTx/>
              <a:buChar char="-"/>
            </a:pPr>
            <a:r>
              <a:rPr lang="en-CH" dirty="0"/>
              <a:t>what is stored</a:t>
            </a:r>
          </a:p>
          <a:p>
            <a:pPr marL="285750" indent="-285750">
              <a:buFontTx/>
              <a:buChar char="-"/>
            </a:pPr>
            <a:r>
              <a:rPr lang="en-CH" dirty="0"/>
              <a:t>what are the operations that can be done on them</a:t>
            </a:r>
          </a:p>
          <a:p>
            <a:pPr marL="285750" indent="-285750">
              <a:buFontTx/>
              <a:buChar char="-"/>
            </a:pPr>
            <a:r>
              <a:rPr lang="en-CH" dirty="0"/>
              <a:t>how they are implemented and how efficient that is, is another matter (e.g. representation of graphs in matrices vs dictionaries)</a:t>
            </a:r>
          </a:p>
          <a:p>
            <a:pPr marL="285750" indent="-285750">
              <a:buFontTx/>
              <a:buChar char="-"/>
            </a:pPr>
            <a:r>
              <a:rPr lang="en-CH" dirty="0"/>
              <a:t>you don’t need to know the implementation, j</a:t>
            </a:r>
            <a:r>
              <a:rPr lang="en-US" dirty="0"/>
              <a:t>us</a:t>
            </a:r>
            <a:r>
              <a:rPr lang="en-CH" dirty="0"/>
              <a:t>t the efficiency of each operation</a:t>
            </a:r>
          </a:p>
        </p:txBody>
      </p:sp>
      <p:sp>
        <p:nvSpPr>
          <p:cNvPr id="8" name="Rectangle 7">
            <a:extLst>
              <a:ext uri="{FF2B5EF4-FFF2-40B4-BE49-F238E27FC236}">
                <a16:creationId xmlns:a16="http://schemas.microsoft.com/office/drawing/2014/main" id="{ED0BE99A-1167-A123-57D4-7F21C3EF5475}"/>
              </a:ext>
            </a:extLst>
          </p:cNvPr>
          <p:cNvSpPr/>
          <p:nvPr/>
        </p:nvSpPr>
        <p:spPr>
          <a:xfrm>
            <a:off x="7536160" y="548680"/>
            <a:ext cx="2448272" cy="7567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TO BE REMOVED</a:t>
            </a:r>
          </a:p>
        </p:txBody>
      </p:sp>
    </p:spTree>
    <p:extLst>
      <p:ext uri="{BB962C8B-B14F-4D97-AF65-F5344CB8AC3E}">
        <p14:creationId xmlns:p14="http://schemas.microsoft.com/office/powerpoint/2010/main" val="597895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n a piece of paper&#10;&#10;Description automatically generated">
            <a:extLst>
              <a:ext uri="{FF2B5EF4-FFF2-40B4-BE49-F238E27FC236}">
                <a16:creationId xmlns:a16="http://schemas.microsoft.com/office/drawing/2014/main" id="{32143D91-1904-0CB4-C70E-53E70EEAAD3E}"/>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1651" r="18500"/>
          <a:stretch/>
        </p:blipFill>
        <p:spPr>
          <a:xfrm rot="5400000">
            <a:off x="706782" y="1607271"/>
            <a:ext cx="4060716" cy="5088688"/>
          </a:xfrm>
          <a:prstGeom prst="rect">
            <a:avLst/>
          </a:prstGeom>
        </p:spPr>
      </p:pic>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32</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a:t>
            </a:r>
          </a:p>
        </p:txBody>
      </p:sp>
      <p:sp>
        <p:nvSpPr>
          <p:cNvPr id="14" name="TextBox 13">
            <a:extLst>
              <a:ext uri="{FF2B5EF4-FFF2-40B4-BE49-F238E27FC236}">
                <a16:creationId xmlns:a16="http://schemas.microsoft.com/office/drawing/2014/main" id="{25BA9A31-ADF9-F5DF-D974-F8923E74423E}"/>
              </a:ext>
            </a:extLst>
          </p:cNvPr>
          <p:cNvSpPr txBox="1"/>
          <p:nvPr/>
        </p:nvSpPr>
        <p:spPr>
          <a:xfrm>
            <a:off x="781100" y="377219"/>
            <a:ext cx="5088688" cy="1569660"/>
          </a:xfrm>
          <a:custGeom>
            <a:avLst/>
            <a:gdLst>
              <a:gd name="connsiteX0" fmla="*/ 0 w 5088688"/>
              <a:gd name="connsiteY0" fmla="*/ 0 h 1569660"/>
              <a:gd name="connsiteX1" fmla="*/ 737860 w 5088688"/>
              <a:gd name="connsiteY1" fmla="*/ 0 h 1569660"/>
              <a:gd name="connsiteX2" fmla="*/ 1424833 w 5088688"/>
              <a:gd name="connsiteY2" fmla="*/ 0 h 1569660"/>
              <a:gd name="connsiteX3" fmla="*/ 2060919 w 5088688"/>
              <a:gd name="connsiteY3" fmla="*/ 0 h 1569660"/>
              <a:gd name="connsiteX4" fmla="*/ 2697005 w 5088688"/>
              <a:gd name="connsiteY4" fmla="*/ 0 h 1569660"/>
              <a:gd name="connsiteX5" fmla="*/ 3434864 w 5088688"/>
              <a:gd name="connsiteY5" fmla="*/ 0 h 1569660"/>
              <a:gd name="connsiteX6" fmla="*/ 4121837 w 5088688"/>
              <a:gd name="connsiteY6" fmla="*/ 0 h 1569660"/>
              <a:gd name="connsiteX7" fmla="*/ 5088688 w 5088688"/>
              <a:gd name="connsiteY7" fmla="*/ 0 h 1569660"/>
              <a:gd name="connsiteX8" fmla="*/ 5088688 w 5088688"/>
              <a:gd name="connsiteY8" fmla="*/ 507523 h 1569660"/>
              <a:gd name="connsiteX9" fmla="*/ 5088688 w 5088688"/>
              <a:gd name="connsiteY9" fmla="*/ 983654 h 1569660"/>
              <a:gd name="connsiteX10" fmla="*/ 5088688 w 5088688"/>
              <a:gd name="connsiteY10" fmla="*/ 1569660 h 1569660"/>
              <a:gd name="connsiteX11" fmla="*/ 4554376 w 5088688"/>
              <a:gd name="connsiteY11" fmla="*/ 1569660 h 1569660"/>
              <a:gd name="connsiteX12" fmla="*/ 3816516 w 5088688"/>
              <a:gd name="connsiteY12" fmla="*/ 1569660 h 1569660"/>
              <a:gd name="connsiteX13" fmla="*/ 3231317 w 5088688"/>
              <a:gd name="connsiteY13" fmla="*/ 1569660 h 1569660"/>
              <a:gd name="connsiteX14" fmla="*/ 2493457 w 5088688"/>
              <a:gd name="connsiteY14" fmla="*/ 1569660 h 1569660"/>
              <a:gd name="connsiteX15" fmla="*/ 1959145 w 5088688"/>
              <a:gd name="connsiteY15" fmla="*/ 1569660 h 1569660"/>
              <a:gd name="connsiteX16" fmla="*/ 1475720 w 5088688"/>
              <a:gd name="connsiteY16" fmla="*/ 1569660 h 1569660"/>
              <a:gd name="connsiteX17" fmla="*/ 992294 w 5088688"/>
              <a:gd name="connsiteY17" fmla="*/ 1569660 h 1569660"/>
              <a:gd name="connsiteX18" fmla="*/ 0 w 5088688"/>
              <a:gd name="connsiteY18" fmla="*/ 1569660 h 1569660"/>
              <a:gd name="connsiteX19" fmla="*/ 0 w 5088688"/>
              <a:gd name="connsiteY19" fmla="*/ 1093530 h 1569660"/>
              <a:gd name="connsiteX20" fmla="*/ 0 w 5088688"/>
              <a:gd name="connsiteY20" fmla="*/ 538917 h 1569660"/>
              <a:gd name="connsiteX21" fmla="*/ 0 w 5088688"/>
              <a:gd name="connsiteY21" fmla="*/ 0 h 156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88688" h="1569660" fill="none" extrusionOk="0">
                <a:moveTo>
                  <a:pt x="0" y="0"/>
                </a:moveTo>
                <a:cubicBezTo>
                  <a:pt x="269150" y="19128"/>
                  <a:pt x="435573" y="-20518"/>
                  <a:pt x="737860" y="0"/>
                </a:cubicBezTo>
                <a:cubicBezTo>
                  <a:pt x="1040147" y="20518"/>
                  <a:pt x="1122289" y="22151"/>
                  <a:pt x="1424833" y="0"/>
                </a:cubicBezTo>
                <a:cubicBezTo>
                  <a:pt x="1727377" y="-22151"/>
                  <a:pt x="1871730" y="-23125"/>
                  <a:pt x="2060919" y="0"/>
                </a:cubicBezTo>
                <a:cubicBezTo>
                  <a:pt x="2250108" y="23125"/>
                  <a:pt x="2499951" y="25119"/>
                  <a:pt x="2697005" y="0"/>
                </a:cubicBezTo>
                <a:cubicBezTo>
                  <a:pt x="2894059" y="-25119"/>
                  <a:pt x="3179891" y="-4076"/>
                  <a:pt x="3434864" y="0"/>
                </a:cubicBezTo>
                <a:cubicBezTo>
                  <a:pt x="3689837" y="4076"/>
                  <a:pt x="3873950" y="3661"/>
                  <a:pt x="4121837" y="0"/>
                </a:cubicBezTo>
                <a:cubicBezTo>
                  <a:pt x="4369724" y="-3661"/>
                  <a:pt x="4786595" y="11823"/>
                  <a:pt x="5088688" y="0"/>
                </a:cubicBezTo>
                <a:cubicBezTo>
                  <a:pt x="5109790" y="151632"/>
                  <a:pt x="5080771" y="375428"/>
                  <a:pt x="5088688" y="507523"/>
                </a:cubicBezTo>
                <a:cubicBezTo>
                  <a:pt x="5096605" y="639618"/>
                  <a:pt x="5066157" y="772214"/>
                  <a:pt x="5088688" y="983654"/>
                </a:cubicBezTo>
                <a:cubicBezTo>
                  <a:pt x="5111219" y="1195094"/>
                  <a:pt x="5073672" y="1417210"/>
                  <a:pt x="5088688" y="1569660"/>
                </a:cubicBezTo>
                <a:cubicBezTo>
                  <a:pt x="4882692" y="1556466"/>
                  <a:pt x="4695352" y="1543154"/>
                  <a:pt x="4554376" y="1569660"/>
                </a:cubicBezTo>
                <a:cubicBezTo>
                  <a:pt x="4413400" y="1596166"/>
                  <a:pt x="4091092" y="1566858"/>
                  <a:pt x="3816516" y="1569660"/>
                </a:cubicBezTo>
                <a:cubicBezTo>
                  <a:pt x="3541940" y="1572462"/>
                  <a:pt x="3401724" y="1581061"/>
                  <a:pt x="3231317" y="1569660"/>
                </a:cubicBezTo>
                <a:cubicBezTo>
                  <a:pt x="3060910" y="1558259"/>
                  <a:pt x="2674313" y="1547445"/>
                  <a:pt x="2493457" y="1569660"/>
                </a:cubicBezTo>
                <a:cubicBezTo>
                  <a:pt x="2312601" y="1591875"/>
                  <a:pt x="2151958" y="1550693"/>
                  <a:pt x="1959145" y="1569660"/>
                </a:cubicBezTo>
                <a:cubicBezTo>
                  <a:pt x="1766332" y="1588627"/>
                  <a:pt x="1625763" y="1573931"/>
                  <a:pt x="1475720" y="1569660"/>
                </a:cubicBezTo>
                <a:cubicBezTo>
                  <a:pt x="1325678" y="1565389"/>
                  <a:pt x="1171346" y="1562375"/>
                  <a:pt x="992294" y="1569660"/>
                </a:cubicBezTo>
                <a:cubicBezTo>
                  <a:pt x="813242" y="1576945"/>
                  <a:pt x="417775" y="1618579"/>
                  <a:pt x="0" y="1569660"/>
                </a:cubicBezTo>
                <a:cubicBezTo>
                  <a:pt x="-9866" y="1397061"/>
                  <a:pt x="15307" y="1205752"/>
                  <a:pt x="0" y="1093530"/>
                </a:cubicBezTo>
                <a:cubicBezTo>
                  <a:pt x="-15307" y="981308"/>
                  <a:pt x="-25287" y="747193"/>
                  <a:pt x="0" y="538917"/>
                </a:cubicBezTo>
                <a:cubicBezTo>
                  <a:pt x="25287" y="330641"/>
                  <a:pt x="22932" y="190748"/>
                  <a:pt x="0" y="0"/>
                </a:cubicBezTo>
                <a:close/>
              </a:path>
              <a:path w="5088688" h="1569660" stroke="0" extrusionOk="0">
                <a:moveTo>
                  <a:pt x="0" y="0"/>
                </a:moveTo>
                <a:cubicBezTo>
                  <a:pt x="155790" y="-16466"/>
                  <a:pt x="320079" y="-24636"/>
                  <a:pt x="585199" y="0"/>
                </a:cubicBezTo>
                <a:cubicBezTo>
                  <a:pt x="850319" y="24636"/>
                  <a:pt x="911460" y="-20167"/>
                  <a:pt x="1068624" y="0"/>
                </a:cubicBezTo>
                <a:cubicBezTo>
                  <a:pt x="1225789" y="20167"/>
                  <a:pt x="1455469" y="29668"/>
                  <a:pt x="1806484" y="0"/>
                </a:cubicBezTo>
                <a:cubicBezTo>
                  <a:pt x="2157499" y="-29668"/>
                  <a:pt x="2222241" y="9931"/>
                  <a:pt x="2391683" y="0"/>
                </a:cubicBezTo>
                <a:cubicBezTo>
                  <a:pt x="2561125" y="-9931"/>
                  <a:pt x="2825211" y="-2978"/>
                  <a:pt x="2976882" y="0"/>
                </a:cubicBezTo>
                <a:cubicBezTo>
                  <a:pt x="3128553" y="2978"/>
                  <a:pt x="3540696" y="-15038"/>
                  <a:pt x="3714742" y="0"/>
                </a:cubicBezTo>
                <a:cubicBezTo>
                  <a:pt x="3888788" y="15038"/>
                  <a:pt x="4063595" y="10737"/>
                  <a:pt x="4249054" y="0"/>
                </a:cubicBezTo>
                <a:cubicBezTo>
                  <a:pt x="4434513" y="-10737"/>
                  <a:pt x="4764658" y="40463"/>
                  <a:pt x="5088688" y="0"/>
                </a:cubicBezTo>
                <a:cubicBezTo>
                  <a:pt x="5065743" y="217448"/>
                  <a:pt x="5077033" y="294319"/>
                  <a:pt x="5088688" y="554613"/>
                </a:cubicBezTo>
                <a:cubicBezTo>
                  <a:pt x="5100343" y="814907"/>
                  <a:pt x="5066070" y="922071"/>
                  <a:pt x="5088688" y="1046440"/>
                </a:cubicBezTo>
                <a:cubicBezTo>
                  <a:pt x="5111306" y="1170809"/>
                  <a:pt x="5093390" y="1440971"/>
                  <a:pt x="5088688" y="1569660"/>
                </a:cubicBezTo>
                <a:cubicBezTo>
                  <a:pt x="4868739" y="1583194"/>
                  <a:pt x="4725618" y="1589103"/>
                  <a:pt x="4401715" y="1569660"/>
                </a:cubicBezTo>
                <a:cubicBezTo>
                  <a:pt x="4077812" y="1550217"/>
                  <a:pt x="3857915" y="1587007"/>
                  <a:pt x="3663855" y="1569660"/>
                </a:cubicBezTo>
                <a:cubicBezTo>
                  <a:pt x="3469795" y="1552313"/>
                  <a:pt x="3130935" y="1558248"/>
                  <a:pt x="2925996" y="1569660"/>
                </a:cubicBezTo>
                <a:cubicBezTo>
                  <a:pt x="2721057" y="1581072"/>
                  <a:pt x="2500331" y="1545791"/>
                  <a:pt x="2391683" y="1569660"/>
                </a:cubicBezTo>
                <a:cubicBezTo>
                  <a:pt x="2283035" y="1593529"/>
                  <a:pt x="1975802" y="1555674"/>
                  <a:pt x="1755597" y="1569660"/>
                </a:cubicBezTo>
                <a:cubicBezTo>
                  <a:pt x="1535392" y="1583646"/>
                  <a:pt x="1247971" y="1577209"/>
                  <a:pt x="1017738" y="1569660"/>
                </a:cubicBezTo>
                <a:cubicBezTo>
                  <a:pt x="787505" y="1562111"/>
                  <a:pt x="420370" y="1530756"/>
                  <a:pt x="0" y="1569660"/>
                </a:cubicBezTo>
                <a:cubicBezTo>
                  <a:pt x="-2413" y="1362618"/>
                  <a:pt x="-13174" y="1255442"/>
                  <a:pt x="0" y="1093530"/>
                </a:cubicBezTo>
                <a:cubicBezTo>
                  <a:pt x="13174" y="931618"/>
                  <a:pt x="-10247" y="769363"/>
                  <a:pt x="0" y="601703"/>
                </a:cubicBezTo>
                <a:cubicBezTo>
                  <a:pt x="10247" y="434043"/>
                  <a:pt x="-17938" y="265727"/>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
        <p:nvSpPr>
          <p:cNvPr id="15" name="TextBox 14">
            <a:extLst>
              <a:ext uri="{FF2B5EF4-FFF2-40B4-BE49-F238E27FC236}">
                <a16:creationId xmlns:a16="http://schemas.microsoft.com/office/drawing/2014/main" id="{A82CF50C-CF1F-0129-FD43-2770A8A67609}"/>
              </a:ext>
            </a:extLst>
          </p:cNvPr>
          <p:cNvSpPr txBox="1"/>
          <p:nvPr/>
        </p:nvSpPr>
        <p:spPr>
          <a:xfrm>
            <a:off x="3642103" y="4756332"/>
            <a:ext cx="1615008" cy="523220"/>
          </a:xfrm>
          <a:prstGeom prst="rect">
            <a:avLst/>
          </a:prstGeom>
          <a:solidFill>
            <a:schemeClr val="bg1"/>
          </a:solidFill>
        </p:spPr>
        <p:txBody>
          <a:bodyPr wrap="square" rtlCol="0">
            <a:spAutoFit/>
          </a:bodyPr>
          <a:lstStyle/>
          <a:p>
            <a:pPr algn="ctr"/>
            <a:r>
              <a:rPr lang="en-CH" sz="1400" dirty="0"/>
              <a:t>Fast execution</a:t>
            </a:r>
          </a:p>
          <a:p>
            <a:pPr algn="ctr"/>
            <a:r>
              <a:rPr lang="en-CH" sz="1400" dirty="0"/>
              <a:t>Slow scaling O(n^2)</a:t>
            </a:r>
          </a:p>
        </p:txBody>
      </p:sp>
      <p:sp>
        <p:nvSpPr>
          <p:cNvPr id="16" name="TextBox 15">
            <a:extLst>
              <a:ext uri="{FF2B5EF4-FFF2-40B4-BE49-F238E27FC236}">
                <a16:creationId xmlns:a16="http://schemas.microsoft.com/office/drawing/2014/main" id="{EA5AECDC-A10E-32BD-18B0-C55C633B838F}"/>
              </a:ext>
            </a:extLst>
          </p:cNvPr>
          <p:cNvSpPr txBox="1"/>
          <p:nvPr/>
        </p:nvSpPr>
        <p:spPr>
          <a:xfrm>
            <a:off x="1154361" y="3484580"/>
            <a:ext cx="1615008" cy="523220"/>
          </a:xfrm>
          <a:prstGeom prst="rect">
            <a:avLst/>
          </a:prstGeom>
          <a:solidFill>
            <a:schemeClr val="bg1"/>
          </a:solidFill>
        </p:spPr>
        <p:txBody>
          <a:bodyPr wrap="square" rtlCol="0">
            <a:spAutoFit/>
          </a:bodyPr>
          <a:lstStyle/>
          <a:p>
            <a:pPr algn="ctr"/>
            <a:r>
              <a:rPr lang="en-CH" sz="1400" dirty="0"/>
              <a:t>Slow execution</a:t>
            </a:r>
          </a:p>
          <a:p>
            <a:pPr algn="ctr"/>
            <a:r>
              <a:rPr lang="en-CH" sz="1400" dirty="0"/>
              <a:t>Fast scaling O(n)</a:t>
            </a:r>
          </a:p>
        </p:txBody>
      </p:sp>
      <p:sp>
        <p:nvSpPr>
          <p:cNvPr id="18" name="TextBox 17">
            <a:extLst>
              <a:ext uri="{FF2B5EF4-FFF2-40B4-BE49-F238E27FC236}">
                <a16:creationId xmlns:a16="http://schemas.microsoft.com/office/drawing/2014/main" id="{7379D3E7-ECA2-BE8B-6C78-248DADC922AF}"/>
              </a:ext>
            </a:extLst>
          </p:cNvPr>
          <p:cNvSpPr txBox="1"/>
          <p:nvPr/>
        </p:nvSpPr>
        <p:spPr>
          <a:xfrm>
            <a:off x="4527936" y="3638468"/>
            <a:ext cx="1615008" cy="738664"/>
          </a:xfrm>
          <a:prstGeom prst="rect">
            <a:avLst/>
          </a:prstGeom>
          <a:solidFill>
            <a:schemeClr val="bg1"/>
          </a:solidFill>
        </p:spPr>
        <p:txBody>
          <a:bodyPr wrap="square" rtlCol="0">
            <a:spAutoFit/>
          </a:bodyPr>
          <a:lstStyle/>
          <a:p>
            <a:pPr algn="ctr"/>
            <a:r>
              <a:rPr lang="en-CH" sz="1400" dirty="0">
                <a:solidFill>
                  <a:srgbClr val="56D72C"/>
                </a:solidFill>
              </a:rPr>
              <a:t>Parallelizing, rewriting in faster language</a:t>
            </a:r>
          </a:p>
        </p:txBody>
      </p:sp>
      <p:sp>
        <p:nvSpPr>
          <p:cNvPr id="19" name="Down Arrow 18">
            <a:extLst>
              <a:ext uri="{FF2B5EF4-FFF2-40B4-BE49-F238E27FC236}">
                <a16:creationId xmlns:a16="http://schemas.microsoft.com/office/drawing/2014/main" id="{280F861B-5238-39CC-77BF-CE3B215C879C}"/>
              </a:ext>
            </a:extLst>
          </p:cNvPr>
          <p:cNvSpPr/>
          <p:nvPr/>
        </p:nvSpPr>
        <p:spPr>
          <a:xfrm>
            <a:off x="2351584" y="4297120"/>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1" name="Straight Connector 20">
            <a:extLst>
              <a:ext uri="{FF2B5EF4-FFF2-40B4-BE49-F238E27FC236}">
                <a16:creationId xmlns:a16="http://schemas.microsoft.com/office/drawing/2014/main" id="{1552B704-FED8-38FF-E2FB-583B3C348730}"/>
              </a:ext>
            </a:extLst>
          </p:cNvPr>
          <p:cNvCxnSpPr/>
          <p:nvPr/>
        </p:nvCxnSpPr>
        <p:spPr>
          <a:xfrm flipV="1">
            <a:off x="1364705" y="3589685"/>
            <a:ext cx="3600400" cy="1728192"/>
          </a:xfrm>
          <a:prstGeom prst="line">
            <a:avLst/>
          </a:prstGeom>
          <a:ln w="28575">
            <a:solidFill>
              <a:srgbClr val="56D72C"/>
            </a:solidFill>
          </a:ln>
        </p:spPr>
        <p:style>
          <a:lnRef idx="1">
            <a:schemeClr val="accent1"/>
          </a:lnRef>
          <a:fillRef idx="0">
            <a:schemeClr val="accent1"/>
          </a:fillRef>
          <a:effectRef idx="0">
            <a:schemeClr val="accent1"/>
          </a:effectRef>
          <a:fontRef idx="minor">
            <a:schemeClr val="tx1"/>
          </a:fontRef>
        </p:style>
      </p:cxnSp>
      <p:sp>
        <p:nvSpPr>
          <p:cNvPr id="22" name="Down Arrow 21">
            <a:extLst>
              <a:ext uri="{FF2B5EF4-FFF2-40B4-BE49-F238E27FC236}">
                <a16:creationId xmlns:a16="http://schemas.microsoft.com/office/drawing/2014/main" id="{1747AEDC-E8CD-4392-C055-2CFA78F790EE}"/>
              </a:ext>
            </a:extLst>
          </p:cNvPr>
          <p:cNvSpPr/>
          <p:nvPr/>
        </p:nvSpPr>
        <p:spPr>
          <a:xfrm>
            <a:off x="1853853" y="4545124"/>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Down Arrow 22">
            <a:extLst>
              <a:ext uri="{FF2B5EF4-FFF2-40B4-BE49-F238E27FC236}">
                <a16:creationId xmlns:a16="http://schemas.microsoft.com/office/drawing/2014/main" id="{2E50F949-2FB3-6A7A-7C38-9FCBF91ADEB3}"/>
              </a:ext>
            </a:extLst>
          </p:cNvPr>
          <p:cNvSpPr/>
          <p:nvPr/>
        </p:nvSpPr>
        <p:spPr>
          <a:xfrm>
            <a:off x="2861837" y="4061358"/>
            <a:ext cx="216024" cy="360040"/>
          </a:xfrm>
          <a:prstGeom prst="downArrow">
            <a:avLst/>
          </a:prstGeom>
          <a:solidFill>
            <a:srgbClr val="56D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355250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628CE088-4867-D855-D570-1F346913A01A}"/>
              </a:ext>
            </a:extLst>
          </p:cNvPr>
          <p:cNvGrpSpPr/>
          <p:nvPr/>
        </p:nvGrpSpPr>
        <p:grpSpPr>
          <a:xfrm>
            <a:off x="1364618" y="1844824"/>
            <a:ext cx="4521793" cy="3615634"/>
            <a:chOff x="263352" y="3535866"/>
            <a:chExt cx="3441674" cy="2751969"/>
          </a:xfrm>
        </p:grpSpPr>
        <p:grpSp>
          <p:nvGrpSpPr>
            <p:cNvPr id="12" name="Group 11">
              <a:extLst>
                <a:ext uri="{FF2B5EF4-FFF2-40B4-BE49-F238E27FC236}">
                  <a16:creationId xmlns:a16="http://schemas.microsoft.com/office/drawing/2014/main" id="{A21B2344-8FFA-42A2-270A-ED3D52418851}"/>
                </a:ext>
              </a:extLst>
            </p:cNvPr>
            <p:cNvGrpSpPr/>
            <p:nvPr/>
          </p:nvGrpSpPr>
          <p:grpSpPr>
            <a:xfrm>
              <a:off x="297778" y="3538731"/>
              <a:ext cx="3407248" cy="2749104"/>
              <a:chOff x="675011" y="3533758"/>
              <a:chExt cx="3407248" cy="2749104"/>
            </a:xfrm>
          </p:grpSpPr>
          <p:pic>
            <p:nvPicPr>
              <p:cNvPr id="15" name="Picture 6" descr="What are the Characteristics of Sound Waves?">
                <a:extLst>
                  <a:ext uri="{FF2B5EF4-FFF2-40B4-BE49-F238E27FC236}">
                    <a16:creationId xmlns:a16="http://schemas.microsoft.com/office/drawing/2014/main" id="{054CB2DB-B7F2-76B6-B7B9-ED1D6B8293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11"/>
              <a:stretch/>
            </p:blipFill>
            <p:spPr bwMode="auto">
              <a:xfrm>
                <a:off x="675011" y="3533758"/>
                <a:ext cx="3407248" cy="23082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FA08EE9-A1C8-13B0-D6B0-E8AD7454C69E}"/>
                  </a:ext>
                </a:extLst>
              </p:cNvPr>
              <p:cNvSpPr txBox="1"/>
              <p:nvPr/>
            </p:nvSpPr>
            <p:spPr>
              <a:xfrm>
                <a:off x="1117504" y="5882752"/>
                <a:ext cx="190383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grpSp>
        <p:pic>
          <p:nvPicPr>
            <p:cNvPr id="14" name="Picture 6" descr="What are the Characteristics of Sound Waves?">
              <a:extLst>
                <a:ext uri="{FF2B5EF4-FFF2-40B4-BE49-F238E27FC236}">
                  <a16:creationId xmlns:a16="http://schemas.microsoft.com/office/drawing/2014/main" id="{7C4E5314-4320-F214-FFE6-08E6D9666F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57" r="91137"/>
            <a:stretch/>
          </p:blipFill>
          <p:spPr bwMode="auto">
            <a:xfrm>
              <a:off x="263352" y="3535866"/>
              <a:ext cx="216024" cy="2308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C7EE184A-D2DA-43CA-8616-5E63C1FA3F1E}"/>
              </a:ext>
            </a:extLst>
          </p:cNvPr>
          <p:cNvGrpSpPr/>
          <p:nvPr/>
        </p:nvGrpSpPr>
        <p:grpSpPr>
          <a:xfrm>
            <a:off x="6738392" y="2055865"/>
            <a:ext cx="3744416" cy="3562939"/>
            <a:chOff x="3531156" y="3672464"/>
            <a:chExt cx="2742561" cy="2609640"/>
          </a:xfrm>
        </p:grpSpPr>
        <p:pic>
          <p:nvPicPr>
            <p:cNvPr id="19" name="Picture 18">
              <a:extLst>
                <a:ext uri="{FF2B5EF4-FFF2-40B4-BE49-F238E27FC236}">
                  <a16:creationId xmlns:a16="http://schemas.microsoft.com/office/drawing/2014/main" id="{89761390-8FC2-222B-FB4B-E8EAA2C3545C}"/>
                </a:ext>
              </a:extLst>
            </p:cNvPr>
            <p:cNvPicPr>
              <a:picLocks noChangeAspect="1"/>
            </p:cNvPicPr>
            <p:nvPr/>
          </p:nvPicPr>
          <p:blipFill>
            <a:blip r:embed="rId5"/>
            <a:stretch>
              <a:fillRect/>
            </a:stretch>
          </p:blipFill>
          <p:spPr>
            <a:xfrm>
              <a:off x="3531156" y="3672464"/>
              <a:ext cx="2742561" cy="2035060"/>
            </a:xfrm>
            <a:prstGeom prst="rect">
              <a:avLst/>
            </a:prstGeom>
          </p:spPr>
        </p:pic>
        <p:sp>
          <p:nvSpPr>
            <p:cNvPr id="20" name="TextBox 19">
              <a:extLst>
                <a:ext uri="{FF2B5EF4-FFF2-40B4-BE49-F238E27FC236}">
                  <a16:creationId xmlns:a16="http://schemas.microsoft.com/office/drawing/2014/main" id="{CD933E50-6498-7AF2-901E-B9DFAACAAF4F}"/>
                </a:ext>
              </a:extLst>
            </p:cNvPr>
            <p:cNvSpPr txBox="1"/>
            <p:nvPr/>
          </p:nvSpPr>
          <p:spPr>
            <a:xfrm>
              <a:off x="3976184" y="588199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spTree>
    <p:extLst>
      <p:ext uri="{BB962C8B-B14F-4D97-AF65-F5344CB8AC3E}">
        <p14:creationId xmlns:p14="http://schemas.microsoft.com/office/powerpoint/2010/main" val="170781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22" name="Group 21">
            <a:extLst>
              <a:ext uri="{FF2B5EF4-FFF2-40B4-BE49-F238E27FC236}">
                <a16:creationId xmlns:a16="http://schemas.microsoft.com/office/drawing/2014/main" id="{A8DC67A2-0000-9A8D-D727-22DFE5E5BA84}"/>
              </a:ext>
            </a:extLst>
          </p:cNvPr>
          <p:cNvGrpSpPr/>
          <p:nvPr/>
        </p:nvGrpSpPr>
        <p:grpSpPr>
          <a:xfrm>
            <a:off x="7061507" y="2738603"/>
            <a:ext cx="4393988" cy="1882595"/>
            <a:chOff x="7523521" y="5671138"/>
            <a:chExt cx="4393988" cy="1882595"/>
          </a:xfrm>
        </p:grpSpPr>
        <p:pic>
          <p:nvPicPr>
            <p:cNvPr id="23" name="Picture 22">
              <a:extLst>
                <a:ext uri="{FF2B5EF4-FFF2-40B4-BE49-F238E27FC236}">
                  <a16:creationId xmlns:a16="http://schemas.microsoft.com/office/drawing/2014/main" id="{BD75513A-9150-8BD5-41D2-4A8C77B3D744}"/>
                </a:ext>
              </a:extLst>
            </p:cNvPr>
            <p:cNvPicPr>
              <a:picLocks noChangeAspect="1"/>
            </p:cNvPicPr>
            <p:nvPr/>
          </p:nvPicPr>
          <p:blipFill>
            <a:blip r:embed="rId4"/>
            <a:stretch>
              <a:fillRect/>
            </a:stretch>
          </p:blipFill>
          <p:spPr>
            <a:xfrm>
              <a:off x="7523521" y="5671138"/>
              <a:ext cx="4393988" cy="949520"/>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9053342" y="7153623"/>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grpSp>
        <p:nvGrpSpPr>
          <p:cNvPr id="25" name="Group 24">
            <a:extLst>
              <a:ext uri="{FF2B5EF4-FFF2-40B4-BE49-F238E27FC236}">
                <a16:creationId xmlns:a16="http://schemas.microsoft.com/office/drawing/2014/main" id="{33EDAA3C-C1DE-B92D-6271-3F7ECC7B5008}"/>
              </a:ext>
            </a:extLst>
          </p:cNvPr>
          <p:cNvGrpSpPr/>
          <p:nvPr/>
        </p:nvGrpSpPr>
        <p:grpSpPr>
          <a:xfrm>
            <a:off x="1087582" y="2387371"/>
            <a:ext cx="5278100" cy="2410960"/>
            <a:chOff x="6553819" y="1240455"/>
            <a:chExt cx="3658458" cy="1671131"/>
          </a:xfrm>
        </p:grpSpPr>
        <p:sp>
          <p:nvSpPr>
            <p:cNvPr id="26" name="TextBox 25">
              <a:extLst>
                <a:ext uri="{FF2B5EF4-FFF2-40B4-BE49-F238E27FC236}">
                  <a16:creationId xmlns:a16="http://schemas.microsoft.com/office/drawing/2014/main" id="{171D3103-EDD5-BFED-1F53-7E642923253A}"/>
                </a:ext>
              </a:extLst>
            </p:cNvPr>
            <p:cNvSpPr txBox="1"/>
            <p:nvPr/>
          </p:nvSpPr>
          <p:spPr>
            <a:xfrm>
              <a:off x="7107096" y="2511476"/>
              <a:ext cx="2551904"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3" t="44928" r="34134" b="27385"/>
            <a:stretch/>
          </p:blipFill>
          <p:spPr bwMode="auto">
            <a:xfrm>
              <a:off x="6553819" y="1240455"/>
              <a:ext cx="3658458" cy="1145055"/>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229FE598-6026-E6BA-F39E-7727EAE0D650}"/>
              </a:ext>
            </a:extLst>
          </p:cNvPr>
          <p:cNvSpPr txBox="1"/>
          <p:nvPr/>
        </p:nvSpPr>
        <p:spPr>
          <a:xfrm>
            <a:off x="6960096" y="5229200"/>
            <a:ext cx="2520280" cy="646331"/>
          </a:xfrm>
          <a:prstGeom prst="rect">
            <a:avLst/>
          </a:prstGeom>
          <a:solidFill>
            <a:srgbClr val="FFFF00"/>
          </a:solidFill>
        </p:spPr>
        <p:txBody>
          <a:bodyPr wrap="square" rtlCol="0">
            <a:spAutoFit/>
          </a:bodyPr>
          <a:lstStyle/>
          <a:p>
            <a:r>
              <a:rPr lang="en-CH" dirty="0"/>
              <a:t>maybe this one with a table?</a:t>
            </a:r>
          </a:p>
        </p:txBody>
      </p:sp>
    </p:spTree>
    <p:extLst>
      <p:ext uri="{BB962C8B-B14F-4D97-AF65-F5344CB8AC3E}">
        <p14:creationId xmlns:p14="http://schemas.microsoft.com/office/powerpoint/2010/main" val="138053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2" name="Group 1">
            <a:extLst>
              <a:ext uri="{FF2B5EF4-FFF2-40B4-BE49-F238E27FC236}">
                <a16:creationId xmlns:a16="http://schemas.microsoft.com/office/drawing/2014/main" id="{45AAA53E-CA51-D8CC-E857-29EE759070CF}"/>
              </a:ext>
            </a:extLst>
          </p:cNvPr>
          <p:cNvGrpSpPr/>
          <p:nvPr/>
        </p:nvGrpSpPr>
        <p:grpSpPr>
          <a:xfrm>
            <a:off x="842737" y="2060848"/>
            <a:ext cx="2268016" cy="2421074"/>
            <a:chOff x="551384" y="1051749"/>
            <a:chExt cx="2268016" cy="2421074"/>
          </a:xfrm>
        </p:grpSpPr>
        <p:sp>
          <p:nvSpPr>
            <p:cNvPr id="3" name="TextBox 2">
              <a:extLst>
                <a:ext uri="{FF2B5EF4-FFF2-40B4-BE49-F238E27FC236}">
                  <a16:creationId xmlns:a16="http://schemas.microsoft.com/office/drawing/2014/main" id="{3C71B33B-ED4D-9A90-AC15-E05F0AECE5CB}"/>
                </a:ext>
              </a:extLst>
            </p:cNvPr>
            <p:cNvSpPr txBox="1"/>
            <p:nvPr/>
          </p:nvSpPr>
          <p:spPr>
            <a:xfrm>
              <a:off x="733476" y="3072713"/>
              <a:ext cx="1903832" cy="400110"/>
            </a:xfrm>
            <a:prstGeom prst="rect">
              <a:avLst/>
            </a:prstGeom>
            <a:solidFill>
              <a:srgbClr val="F0D0D5"/>
            </a:solidFill>
          </p:spPr>
          <p:txBody>
            <a:bodyPr wrap="square" rtlCol="0">
              <a:spAutoFit/>
            </a:bodyPr>
            <a:lstStyle/>
            <a:p>
              <a:pPr algn="ctr"/>
              <a:r>
                <a:rPr lang="en-US" sz="2000" dirty="0"/>
                <a:t>a graph?</a:t>
              </a:r>
              <a:endParaRPr lang="en-CH" sz="2000" dirty="0"/>
            </a:p>
          </p:txBody>
        </p:sp>
        <p:pic>
          <p:nvPicPr>
            <p:cNvPr id="7" name="Picture 4" descr="Graphs and Trees">
              <a:extLst>
                <a:ext uri="{FF2B5EF4-FFF2-40B4-BE49-F238E27FC236}">
                  <a16:creationId xmlns:a16="http://schemas.microsoft.com/office/drawing/2014/main" id="{F50A6AB2-936C-8A19-346A-0DDD30825F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51384" y="1051749"/>
              <a:ext cx="2268016" cy="2050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2D2DCB0-C36B-D16F-14EA-8D138189B990}"/>
              </a:ext>
            </a:extLst>
          </p:cNvPr>
          <p:cNvGrpSpPr/>
          <p:nvPr/>
        </p:nvGrpSpPr>
        <p:grpSpPr>
          <a:xfrm>
            <a:off x="7316662" y="2199148"/>
            <a:ext cx="4108870" cy="2137357"/>
            <a:chOff x="3719736" y="4315979"/>
            <a:chExt cx="4108870" cy="2137357"/>
          </a:xfrm>
        </p:grpSpPr>
        <p:grpSp>
          <p:nvGrpSpPr>
            <p:cNvPr id="10" name="Group 9">
              <a:extLst>
                <a:ext uri="{FF2B5EF4-FFF2-40B4-BE49-F238E27FC236}">
                  <a16:creationId xmlns:a16="http://schemas.microsoft.com/office/drawing/2014/main" id="{1A709E09-F4F0-1EA7-3D17-131521DB0BEC}"/>
                </a:ext>
              </a:extLst>
            </p:cNvPr>
            <p:cNvGrpSpPr/>
            <p:nvPr/>
          </p:nvGrpSpPr>
          <p:grpSpPr>
            <a:xfrm>
              <a:off x="3719736" y="4315979"/>
              <a:ext cx="2263552" cy="2137357"/>
              <a:chOff x="3125712" y="1331713"/>
              <a:chExt cx="2263552" cy="2137357"/>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400110"/>
              </a:xfrm>
              <a:prstGeom prst="rect">
                <a:avLst/>
              </a:prstGeom>
              <a:solidFill>
                <a:schemeClr val="accent4">
                  <a:lumMod val="40000"/>
                  <a:lumOff val="60000"/>
                </a:schemeClr>
              </a:solidFill>
            </p:spPr>
            <p:txBody>
              <a:bodyPr wrap="square">
                <a:spAutoFit/>
              </a:bodyPr>
              <a:lstStyle/>
              <a:p>
                <a:pPr algn="ctr"/>
                <a:r>
                  <a:rPr lang="en-US" sz="2000" dirty="0"/>
                  <a:t>adjacency matrix</a:t>
                </a:r>
                <a:endParaRPr lang="en-CH" sz="1400" dirty="0"/>
              </a:p>
            </p:txBody>
          </p:sp>
        </p:grpSp>
        <p:grpSp>
          <p:nvGrpSpPr>
            <p:cNvPr id="12" name="Group 11">
              <a:extLst>
                <a:ext uri="{FF2B5EF4-FFF2-40B4-BE49-F238E27FC236}">
                  <a16:creationId xmlns:a16="http://schemas.microsoft.com/office/drawing/2014/main" id="{F7955455-57C8-3DCF-C933-7C7E92D14EDB}"/>
                </a:ext>
              </a:extLst>
            </p:cNvPr>
            <p:cNvGrpSpPr/>
            <p:nvPr/>
          </p:nvGrpSpPr>
          <p:grpSpPr>
            <a:xfrm>
              <a:off x="5969475" y="4797152"/>
              <a:ext cx="1859131" cy="1650951"/>
              <a:chOff x="5689571" y="1345413"/>
              <a:chExt cx="1859131" cy="1650951"/>
            </a:xfrm>
          </p:grpSpPr>
          <p:pic>
            <p:nvPicPr>
              <p:cNvPr id="13" name="Picture 12">
                <a:extLst>
                  <a:ext uri="{FF2B5EF4-FFF2-40B4-BE49-F238E27FC236}">
                    <a16:creationId xmlns:a16="http://schemas.microsoft.com/office/drawing/2014/main" id="{8F7E2F3F-59EB-1F8A-9241-B447A4F1E9C3}"/>
                  </a:ext>
                </a:extLst>
              </p:cNvPr>
              <p:cNvPicPr>
                <a:picLocks noChangeAspect="1"/>
              </p:cNvPicPr>
              <p:nvPr/>
            </p:nvPicPr>
            <p:blipFill>
              <a:blip r:embed="rId5"/>
              <a:stretch>
                <a:fillRect/>
              </a:stretch>
            </p:blipFill>
            <p:spPr>
              <a:xfrm>
                <a:off x="5689571" y="1345413"/>
                <a:ext cx="1859131" cy="1174188"/>
              </a:xfrm>
              <a:prstGeom prst="rect">
                <a:avLst/>
              </a:prstGeom>
            </p:spPr>
          </p:pic>
          <p:sp>
            <p:nvSpPr>
              <p:cNvPr id="14" name="TextBox 13">
                <a:extLst>
                  <a:ext uri="{FF2B5EF4-FFF2-40B4-BE49-F238E27FC236}">
                    <a16:creationId xmlns:a16="http://schemas.microsoft.com/office/drawing/2014/main" id="{4EEA8A10-AD01-2165-F9D3-E75ADD59A09A}"/>
                  </a:ext>
                </a:extLst>
              </p:cNvPr>
              <p:cNvSpPr txBox="1"/>
              <p:nvPr/>
            </p:nvSpPr>
            <p:spPr>
              <a:xfrm>
                <a:off x="5696198" y="2596254"/>
                <a:ext cx="1852504"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grpSp>
      </p:grpSp>
      <p:grpSp>
        <p:nvGrpSpPr>
          <p:cNvPr id="18" name="Group 17">
            <a:extLst>
              <a:ext uri="{FF2B5EF4-FFF2-40B4-BE49-F238E27FC236}">
                <a16:creationId xmlns:a16="http://schemas.microsoft.com/office/drawing/2014/main" id="{282FCE45-920A-A901-73BA-AB588EDA95CF}"/>
              </a:ext>
            </a:extLst>
          </p:cNvPr>
          <p:cNvGrpSpPr/>
          <p:nvPr/>
        </p:nvGrpSpPr>
        <p:grpSpPr>
          <a:xfrm>
            <a:off x="3788270" y="2472411"/>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6"/>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6">
                <a:lumMod val="20000"/>
                <a:lumOff val="8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6149565" y="3082967"/>
            <a:ext cx="461986" cy="369332"/>
          </a:xfrm>
          <a:prstGeom prst="rect">
            <a:avLst/>
          </a:prstGeom>
          <a:noFill/>
        </p:spPr>
        <p:txBody>
          <a:bodyPr wrap="none" rtlCol="0">
            <a:spAutoFit/>
          </a:bodyPr>
          <a:lstStyle/>
          <a:p>
            <a:r>
              <a:rPr lang="en-US" dirty="0"/>
              <a:t>OR</a:t>
            </a:r>
          </a:p>
        </p:txBody>
      </p:sp>
      <p:sp>
        <p:nvSpPr>
          <p:cNvPr id="28" name="TextBox 27">
            <a:extLst>
              <a:ext uri="{FF2B5EF4-FFF2-40B4-BE49-F238E27FC236}">
                <a16:creationId xmlns:a16="http://schemas.microsoft.com/office/drawing/2014/main" id="{030A09BC-4BF7-A4B1-BFB4-8FD5CD687B03}"/>
              </a:ext>
            </a:extLst>
          </p:cNvPr>
          <p:cNvSpPr txBox="1"/>
          <p:nvPr/>
        </p:nvSpPr>
        <p:spPr>
          <a:xfrm>
            <a:off x="4367808" y="4581405"/>
            <a:ext cx="3192016" cy="1338828"/>
          </a:xfrm>
          <a:prstGeom prst="rect">
            <a:avLst/>
          </a:prstGeom>
          <a:solidFill>
            <a:srgbClr val="FFFF00"/>
          </a:solidFill>
        </p:spPr>
        <p:txBody>
          <a:bodyPr wrap="square">
            <a:spAutoFit/>
          </a:bodyPr>
          <a:lstStyle/>
          <a:p>
            <a:pPr>
              <a:lnSpc>
                <a:spcPct val="90000"/>
              </a:lnSpc>
            </a:pPr>
            <a:r>
              <a:rPr lang="en-US" dirty="0"/>
              <a:t>obvious but: different data structures are for storing different things</a:t>
            </a:r>
          </a:p>
          <a:p>
            <a:pPr>
              <a:lnSpc>
                <a:spcPct val="90000"/>
              </a:lnSpc>
            </a:pPr>
            <a:r>
              <a:rPr lang="en-US" dirty="0"/>
              <a:t>What are the criteria for picking a data structure over another?</a:t>
            </a:r>
          </a:p>
        </p:txBody>
      </p:sp>
    </p:spTree>
    <p:extLst>
      <p:ext uri="{BB962C8B-B14F-4D97-AF65-F5344CB8AC3E}">
        <p14:creationId xmlns:p14="http://schemas.microsoft.com/office/powerpoint/2010/main" val="2888128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to think about when choosing a data structure</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7</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8</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9</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101601</TotalTime>
  <Words>2804</Words>
  <Application>Microsoft Macintosh PowerPoint</Application>
  <PresentationFormat>Widescreen</PresentationFormat>
  <Paragraphs>434</Paragraphs>
  <Slides>32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-apple-system</vt:lpstr>
      <vt:lpstr>Arial</vt:lpstr>
      <vt:lpstr>Calibri</vt:lpstr>
      <vt:lpstr>Calibri Light</vt:lpstr>
      <vt:lpstr>Consolas</vt:lpstr>
      <vt:lpstr>Courier New</vt:lpstr>
      <vt:lpstr>Wingdings</vt:lpstr>
      <vt:lpstr>Office Theme</vt:lpstr>
      <vt:lpstr>PowerPoint Presentation</vt:lpstr>
      <vt:lpstr>Data structures</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Things to think about when choosing a data structure</vt:lpstr>
      <vt:lpstr>You develop your code on a small data set, how is it going to scale to the complete data set? </vt:lpstr>
      <vt:lpstr>How performance scales: big-O</vt:lpstr>
      <vt:lpstr>Hands-on: Complexity of operations on lists</vt:lpstr>
      <vt:lpstr>Hands-on: Complexity of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information about Python data structures </vt:lpstr>
      <vt:lpstr>How does parallelization influence the performance?</vt:lpstr>
      <vt:lpstr>How does parallelization influence the performance?</vt:lpstr>
      <vt:lpstr>How does parallelization influence the performance?</vt:lpstr>
      <vt:lpstr>How does parallelization influence the performance?</vt:lpstr>
      <vt:lpstr>Hands-on </vt:lpstr>
      <vt:lpstr>COMING UP NEXT:  NumPy, the array data structure</vt:lpstr>
      <vt:lpstr>PowerPoint Presentation</vt:lpstr>
      <vt:lpstr>Data class outline</vt:lpstr>
      <vt:lpstr>PowerPoint Presentation</vt:lpstr>
      <vt:lpstr>Data types</vt:lpstr>
      <vt:lpstr>All the data structures</vt:lpstr>
      <vt:lpstr>Data structures</vt:lpstr>
      <vt:lpstr>PowerPoint Presentation</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1522</cp:revision>
  <cp:lastPrinted>2017-08-28T05:46:03Z</cp:lastPrinted>
  <dcterms:created xsi:type="dcterms:W3CDTF">2010-10-01T16:09:12Z</dcterms:created>
  <dcterms:modified xsi:type="dcterms:W3CDTF">2024-08-21T09:20:22Z</dcterms:modified>
</cp:coreProperties>
</file>